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9"/>
  </p:notesMasterIdLst>
  <p:sldIdLst>
    <p:sldId id="256" r:id="rId2"/>
    <p:sldId id="511" r:id="rId3"/>
    <p:sldId id="512" r:id="rId4"/>
    <p:sldId id="514" r:id="rId5"/>
    <p:sldId id="510" r:id="rId6"/>
    <p:sldId id="513" r:id="rId7"/>
    <p:sldId id="520" r:id="rId8"/>
    <p:sldId id="515" r:id="rId9"/>
    <p:sldId id="509" r:id="rId10"/>
    <p:sldId id="422" r:id="rId11"/>
    <p:sldId id="423" r:id="rId12"/>
    <p:sldId id="424" r:id="rId13"/>
    <p:sldId id="425" r:id="rId14"/>
    <p:sldId id="426" r:id="rId15"/>
    <p:sldId id="427" r:id="rId16"/>
    <p:sldId id="428" r:id="rId17"/>
    <p:sldId id="429" r:id="rId18"/>
    <p:sldId id="473" r:id="rId19"/>
    <p:sldId id="477" r:id="rId20"/>
    <p:sldId id="430" r:id="rId21"/>
    <p:sldId id="479" r:id="rId22"/>
    <p:sldId id="480" r:id="rId23"/>
    <p:sldId id="481" r:id="rId24"/>
    <p:sldId id="518" r:id="rId25"/>
    <p:sldId id="519" r:id="rId26"/>
    <p:sldId id="521" r:id="rId27"/>
    <p:sldId id="482" r:id="rId28"/>
    <p:sldId id="483" r:id="rId29"/>
    <p:sldId id="475" r:id="rId30"/>
    <p:sldId id="491" r:id="rId31"/>
    <p:sldId id="492" r:id="rId32"/>
    <p:sldId id="493" r:id="rId33"/>
    <p:sldId id="494" r:id="rId34"/>
    <p:sldId id="495" r:id="rId35"/>
    <p:sldId id="497" r:id="rId36"/>
    <p:sldId id="431" r:id="rId37"/>
    <p:sldId id="498" r:id="rId38"/>
    <p:sldId id="499" r:id="rId39"/>
    <p:sldId id="463" r:id="rId40"/>
    <p:sldId id="437" r:id="rId41"/>
    <p:sldId id="464" r:id="rId42"/>
    <p:sldId id="522" r:id="rId43"/>
    <p:sldId id="523" r:id="rId44"/>
    <p:sldId id="501" r:id="rId45"/>
    <p:sldId id="502" r:id="rId46"/>
    <p:sldId id="507" r:id="rId47"/>
    <p:sldId id="443" r:id="rId48"/>
    <p:sldId id="441" r:id="rId49"/>
    <p:sldId id="439" r:id="rId50"/>
    <p:sldId id="444" r:id="rId51"/>
    <p:sldId id="445" r:id="rId52"/>
    <p:sldId id="446" r:id="rId53"/>
    <p:sldId id="447" r:id="rId54"/>
    <p:sldId id="448" r:id="rId55"/>
    <p:sldId id="449" r:id="rId56"/>
    <p:sldId id="450" r:id="rId57"/>
    <p:sldId id="451" r:id="rId58"/>
    <p:sldId id="452" r:id="rId59"/>
    <p:sldId id="453" r:id="rId60"/>
    <p:sldId id="516" r:id="rId61"/>
    <p:sldId id="517" r:id="rId62"/>
    <p:sldId id="456" r:id="rId63"/>
    <p:sldId id="524" r:id="rId64"/>
    <p:sldId id="525" r:id="rId65"/>
    <p:sldId id="526" r:id="rId66"/>
    <p:sldId id="527" r:id="rId67"/>
    <p:sldId id="469" r:id="rId68"/>
    <p:sldId id="529" r:id="rId69"/>
    <p:sldId id="530" r:id="rId70"/>
    <p:sldId id="531" r:id="rId71"/>
    <p:sldId id="534" r:id="rId72"/>
    <p:sldId id="532" r:id="rId73"/>
    <p:sldId id="535" r:id="rId74"/>
    <p:sldId id="536" r:id="rId75"/>
    <p:sldId id="533" r:id="rId76"/>
    <p:sldId id="537" r:id="rId77"/>
    <p:sldId id="538" r:id="rId7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26" autoAdjust="0"/>
    <p:restoredTop sz="93450" autoAdjust="0"/>
  </p:normalViewPr>
  <p:slideViewPr>
    <p:cSldViewPr>
      <p:cViewPr varScale="1">
        <p:scale>
          <a:sx n="103" d="100"/>
          <a:sy n="103" d="100"/>
        </p:scale>
        <p:origin x="138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84E296-CBD4-4A90-8EEA-FF36AD7D9C9D}" type="datetimeFigureOut">
              <a:rPr lang="it-IT" smtClean="0"/>
              <a:pPr/>
              <a:t>16/04/2024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88F6C6-47D2-4326-85E4-C902D5A352B4}" type="slidenum">
              <a:rPr lang="it-IT" smtClean="0"/>
              <a:pPr/>
              <a:t>‹N›</a:t>
            </a:fld>
            <a:endParaRPr lang="it-IT"/>
          </a:p>
        </p:txBody>
      </p:sp>
    </p:spTree>
    <p:extLst>
      <p:ext uri="{BB962C8B-B14F-4D97-AF65-F5344CB8AC3E}">
        <p14:creationId xmlns:p14="http://schemas.microsoft.com/office/powerpoint/2010/main" val="3547630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1</a:t>
            </a:fld>
            <a:endParaRPr lang="it-IT"/>
          </a:p>
        </p:txBody>
      </p:sp>
    </p:spTree>
    <p:extLst>
      <p:ext uri="{BB962C8B-B14F-4D97-AF65-F5344CB8AC3E}">
        <p14:creationId xmlns:p14="http://schemas.microsoft.com/office/powerpoint/2010/main" val="2455128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10</a:t>
            </a:fld>
            <a:endParaRPr lang="it-IT"/>
          </a:p>
        </p:txBody>
      </p:sp>
    </p:spTree>
    <p:extLst>
      <p:ext uri="{BB962C8B-B14F-4D97-AF65-F5344CB8AC3E}">
        <p14:creationId xmlns:p14="http://schemas.microsoft.com/office/powerpoint/2010/main" val="2360539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11</a:t>
            </a:fld>
            <a:endParaRPr lang="it-IT"/>
          </a:p>
        </p:txBody>
      </p:sp>
    </p:spTree>
    <p:extLst>
      <p:ext uri="{BB962C8B-B14F-4D97-AF65-F5344CB8AC3E}">
        <p14:creationId xmlns:p14="http://schemas.microsoft.com/office/powerpoint/2010/main" val="4052692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12</a:t>
            </a:fld>
            <a:endParaRPr lang="it-IT"/>
          </a:p>
        </p:txBody>
      </p:sp>
    </p:spTree>
    <p:extLst>
      <p:ext uri="{BB962C8B-B14F-4D97-AF65-F5344CB8AC3E}">
        <p14:creationId xmlns:p14="http://schemas.microsoft.com/office/powerpoint/2010/main" val="563252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13</a:t>
            </a:fld>
            <a:endParaRPr lang="it-IT"/>
          </a:p>
        </p:txBody>
      </p:sp>
    </p:spTree>
    <p:extLst>
      <p:ext uri="{BB962C8B-B14F-4D97-AF65-F5344CB8AC3E}">
        <p14:creationId xmlns:p14="http://schemas.microsoft.com/office/powerpoint/2010/main" val="41221471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14</a:t>
            </a:fld>
            <a:endParaRPr lang="it-IT"/>
          </a:p>
        </p:txBody>
      </p:sp>
    </p:spTree>
    <p:extLst>
      <p:ext uri="{BB962C8B-B14F-4D97-AF65-F5344CB8AC3E}">
        <p14:creationId xmlns:p14="http://schemas.microsoft.com/office/powerpoint/2010/main" val="1777318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15</a:t>
            </a:fld>
            <a:endParaRPr lang="it-IT"/>
          </a:p>
        </p:txBody>
      </p:sp>
    </p:spTree>
    <p:extLst>
      <p:ext uri="{BB962C8B-B14F-4D97-AF65-F5344CB8AC3E}">
        <p14:creationId xmlns:p14="http://schemas.microsoft.com/office/powerpoint/2010/main" val="1522488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16</a:t>
            </a:fld>
            <a:endParaRPr lang="it-IT"/>
          </a:p>
        </p:txBody>
      </p:sp>
    </p:spTree>
    <p:extLst>
      <p:ext uri="{BB962C8B-B14F-4D97-AF65-F5344CB8AC3E}">
        <p14:creationId xmlns:p14="http://schemas.microsoft.com/office/powerpoint/2010/main" val="16844248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17</a:t>
            </a:fld>
            <a:endParaRPr lang="it-IT"/>
          </a:p>
        </p:txBody>
      </p:sp>
    </p:spTree>
    <p:extLst>
      <p:ext uri="{BB962C8B-B14F-4D97-AF65-F5344CB8AC3E}">
        <p14:creationId xmlns:p14="http://schemas.microsoft.com/office/powerpoint/2010/main" val="185887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18</a:t>
            </a:fld>
            <a:endParaRPr lang="it-IT"/>
          </a:p>
        </p:txBody>
      </p:sp>
    </p:spTree>
    <p:extLst>
      <p:ext uri="{BB962C8B-B14F-4D97-AF65-F5344CB8AC3E}">
        <p14:creationId xmlns:p14="http://schemas.microsoft.com/office/powerpoint/2010/main" val="42667115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19</a:t>
            </a:fld>
            <a:endParaRPr lang="it-IT"/>
          </a:p>
        </p:txBody>
      </p:sp>
    </p:spTree>
    <p:extLst>
      <p:ext uri="{BB962C8B-B14F-4D97-AF65-F5344CB8AC3E}">
        <p14:creationId xmlns:p14="http://schemas.microsoft.com/office/powerpoint/2010/main" val="4008626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2</a:t>
            </a:fld>
            <a:endParaRPr lang="it-IT"/>
          </a:p>
        </p:txBody>
      </p:sp>
    </p:spTree>
    <p:extLst>
      <p:ext uri="{BB962C8B-B14F-4D97-AF65-F5344CB8AC3E}">
        <p14:creationId xmlns:p14="http://schemas.microsoft.com/office/powerpoint/2010/main" val="11761337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20</a:t>
            </a:fld>
            <a:endParaRPr lang="it-IT"/>
          </a:p>
        </p:txBody>
      </p:sp>
    </p:spTree>
    <p:extLst>
      <p:ext uri="{BB962C8B-B14F-4D97-AF65-F5344CB8AC3E}">
        <p14:creationId xmlns:p14="http://schemas.microsoft.com/office/powerpoint/2010/main" val="19322634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21</a:t>
            </a:fld>
            <a:endParaRPr lang="it-IT"/>
          </a:p>
        </p:txBody>
      </p:sp>
    </p:spTree>
    <p:extLst>
      <p:ext uri="{BB962C8B-B14F-4D97-AF65-F5344CB8AC3E}">
        <p14:creationId xmlns:p14="http://schemas.microsoft.com/office/powerpoint/2010/main" val="11802028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22</a:t>
            </a:fld>
            <a:endParaRPr lang="it-IT"/>
          </a:p>
        </p:txBody>
      </p:sp>
    </p:spTree>
    <p:extLst>
      <p:ext uri="{BB962C8B-B14F-4D97-AF65-F5344CB8AC3E}">
        <p14:creationId xmlns:p14="http://schemas.microsoft.com/office/powerpoint/2010/main" val="30864991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23</a:t>
            </a:fld>
            <a:endParaRPr lang="it-IT"/>
          </a:p>
        </p:txBody>
      </p:sp>
    </p:spTree>
    <p:extLst>
      <p:ext uri="{BB962C8B-B14F-4D97-AF65-F5344CB8AC3E}">
        <p14:creationId xmlns:p14="http://schemas.microsoft.com/office/powerpoint/2010/main" val="26265992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24</a:t>
            </a:fld>
            <a:endParaRPr lang="it-IT"/>
          </a:p>
        </p:txBody>
      </p:sp>
    </p:spTree>
    <p:extLst>
      <p:ext uri="{BB962C8B-B14F-4D97-AF65-F5344CB8AC3E}">
        <p14:creationId xmlns:p14="http://schemas.microsoft.com/office/powerpoint/2010/main" val="38120920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25</a:t>
            </a:fld>
            <a:endParaRPr lang="it-IT"/>
          </a:p>
        </p:txBody>
      </p:sp>
    </p:spTree>
    <p:extLst>
      <p:ext uri="{BB962C8B-B14F-4D97-AF65-F5344CB8AC3E}">
        <p14:creationId xmlns:p14="http://schemas.microsoft.com/office/powerpoint/2010/main" val="31908278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26</a:t>
            </a:fld>
            <a:endParaRPr lang="it-IT"/>
          </a:p>
        </p:txBody>
      </p:sp>
    </p:spTree>
    <p:extLst>
      <p:ext uri="{BB962C8B-B14F-4D97-AF65-F5344CB8AC3E}">
        <p14:creationId xmlns:p14="http://schemas.microsoft.com/office/powerpoint/2010/main" val="2274605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27</a:t>
            </a:fld>
            <a:endParaRPr lang="it-IT"/>
          </a:p>
        </p:txBody>
      </p:sp>
    </p:spTree>
    <p:extLst>
      <p:ext uri="{BB962C8B-B14F-4D97-AF65-F5344CB8AC3E}">
        <p14:creationId xmlns:p14="http://schemas.microsoft.com/office/powerpoint/2010/main" val="16369712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28</a:t>
            </a:fld>
            <a:endParaRPr lang="it-IT"/>
          </a:p>
        </p:txBody>
      </p:sp>
    </p:spTree>
    <p:extLst>
      <p:ext uri="{BB962C8B-B14F-4D97-AF65-F5344CB8AC3E}">
        <p14:creationId xmlns:p14="http://schemas.microsoft.com/office/powerpoint/2010/main" val="186252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29</a:t>
            </a:fld>
            <a:endParaRPr lang="it-IT"/>
          </a:p>
        </p:txBody>
      </p:sp>
    </p:spTree>
    <p:extLst>
      <p:ext uri="{BB962C8B-B14F-4D97-AF65-F5344CB8AC3E}">
        <p14:creationId xmlns:p14="http://schemas.microsoft.com/office/powerpoint/2010/main" val="197666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3</a:t>
            </a:fld>
            <a:endParaRPr lang="it-IT"/>
          </a:p>
        </p:txBody>
      </p:sp>
    </p:spTree>
    <p:extLst>
      <p:ext uri="{BB962C8B-B14F-4D97-AF65-F5344CB8AC3E}">
        <p14:creationId xmlns:p14="http://schemas.microsoft.com/office/powerpoint/2010/main" val="3577321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30</a:t>
            </a:fld>
            <a:endParaRPr lang="it-IT"/>
          </a:p>
        </p:txBody>
      </p:sp>
    </p:spTree>
    <p:extLst>
      <p:ext uri="{BB962C8B-B14F-4D97-AF65-F5344CB8AC3E}">
        <p14:creationId xmlns:p14="http://schemas.microsoft.com/office/powerpoint/2010/main" val="23249220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31</a:t>
            </a:fld>
            <a:endParaRPr lang="it-IT"/>
          </a:p>
        </p:txBody>
      </p:sp>
    </p:spTree>
    <p:extLst>
      <p:ext uri="{BB962C8B-B14F-4D97-AF65-F5344CB8AC3E}">
        <p14:creationId xmlns:p14="http://schemas.microsoft.com/office/powerpoint/2010/main" val="25077862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32</a:t>
            </a:fld>
            <a:endParaRPr lang="it-IT"/>
          </a:p>
        </p:txBody>
      </p:sp>
    </p:spTree>
    <p:extLst>
      <p:ext uri="{BB962C8B-B14F-4D97-AF65-F5344CB8AC3E}">
        <p14:creationId xmlns:p14="http://schemas.microsoft.com/office/powerpoint/2010/main" val="39783488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33</a:t>
            </a:fld>
            <a:endParaRPr lang="it-IT"/>
          </a:p>
        </p:txBody>
      </p:sp>
    </p:spTree>
    <p:extLst>
      <p:ext uri="{BB962C8B-B14F-4D97-AF65-F5344CB8AC3E}">
        <p14:creationId xmlns:p14="http://schemas.microsoft.com/office/powerpoint/2010/main" val="18243862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34</a:t>
            </a:fld>
            <a:endParaRPr lang="it-IT"/>
          </a:p>
        </p:txBody>
      </p:sp>
    </p:spTree>
    <p:extLst>
      <p:ext uri="{BB962C8B-B14F-4D97-AF65-F5344CB8AC3E}">
        <p14:creationId xmlns:p14="http://schemas.microsoft.com/office/powerpoint/2010/main" val="8794355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35</a:t>
            </a:fld>
            <a:endParaRPr lang="it-IT"/>
          </a:p>
        </p:txBody>
      </p:sp>
    </p:spTree>
    <p:extLst>
      <p:ext uri="{BB962C8B-B14F-4D97-AF65-F5344CB8AC3E}">
        <p14:creationId xmlns:p14="http://schemas.microsoft.com/office/powerpoint/2010/main" val="8766549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36</a:t>
            </a:fld>
            <a:endParaRPr lang="it-IT"/>
          </a:p>
        </p:txBody>
      </p:sp>
    </p:spTree>
    <p:extLst>
      <p:ext uri="{BB962C8B-B14F-4D97-AF65-F5344CB8AC3E}">
        <p14:creationId xmlns:p14="http://schemas.microsoft.com/office/powerpoint/2010/main" val="1551946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37</a:t>
            </a:fld>
            <a:endParaRPr lang="it-IT"/>
          </a:p>
        </p:txBody>
      </p:sp>
    </p:spTree>
    <p:extLst>
      <p:ext uri="{BB962C8B-B14F-4D97-AF65-F5344CB8AC3E}">
        <p14:creationId xmlns:p14="http://schemas.microsoft.com/office/powerpoint/2010/main" val="26018661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38</a:t>
            </a:fld>
            <a:endParaRPr lang="it-IT"/>
          </a:p>
        </p:txBody>
      </p:sp>
    </p:spTree>
    <p:extLst>
      <p:ext uri="{BB962C8B-B14F-4D97-AF65-F5344CB8AC3E}">
        <p14:creationId xmlns:p14="http://schemas.microsoft.com/office/powerpoint/2010/main" val="24215125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39</a:t>
            </a:fld>
            <a:endParaRPr lang="it-IT"/>
          </a:p>
        </p:txBody>
      </p:sp>
    </p:spTree>
    <p:extLst>
      <p:ext uri="{BB962C8B-B14F-4D97-AF65-F5344CB8AC3E}">
        <p14:creationId xmlns:p14="http://schemas.microsoft.com/office/powerpoint/2010/main" val="2997169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4</a:t>
            </a:fld>
            <a:endParaRPr lang="it-IT"/>
          </a:p>
        </p:txBody>
      </p:sp>
    </p:spTree>
    <p:extLst>
      <p:ext uri="{BB962C8B-B14F-4D97-AF65-F5344CB8AC3E}">
        <p14:creationId xmlns:p14="http://schemas.microsoft.com/office/powerpoint/2010/main" val="34469833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40</a:t>
            </a:fld>
            <a:endParaRPr lang="it-IT"/>
          </a:p>
        </p:txBody>
      </p:sp>
    </p:spTree>
    <p:extLst>
      <p:ext uri="{BB962C8B-B14F-4D97-AF65-F5344CB8AC3E}">
        <p14:creationId xmlns:p14="http://schemas.microsoft.com/office/powerpoint/2010/main" val="19802107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41</a:t>
            </a:fld>
            <a:endParaRPr lang="it-IT"/>
          </a:p>
        </p:txBody>
      </p:sp>
    </p:spTree>
    <p:extLst>
      <p:ext uri="{BB962C8B-B14F-4D97-AF65-F5344CB8AC3E}">
        <p14:creationId xmlns:p14="http://schemas.microsoft.com/office/powerpoint/2010/main" val="213125704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42</a:t>
            </a:fld>
            <a:endParaRPr lang="it-IT"/>
          </a:p>
        </p:txBody>
      </p:sp>
    </p:spTree>
    <p:extLst>
      <p:ext uri="{BB962C8B-B14F-4D97-AF65-F5344CB8AC3E}">
        <p14:creationId xmlns:p14="http://schemas.microsoft.com/office/powerpoint/2010/main" val="414397489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43</a:t>
            </a:fld>
            <a:endParaRPr lang="it-IT"/>
          </a:p>
        </p:txBody>
      </p:sp>
    </p:spTree>
    <p:extLst>
      <p:ext uri="{BB962C8B-B14F-4D97-AF65-F5344CB8AC3E}">
        <p14:creationId xmlns:p14="http://schemas.microsoft.com/office/powerpoint/2010/main" val="13337176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44</a:t>
            </a:fld>
            <a:endParaRPr lang="it-IT"/>
          </a:p>
        </p:txBody>
      </p:sp>
    </p:spTree>
    <p:extLst>
      <p:ext uri="{BB962C8B-B14F-4D97-AF65-F5344CB8AC3E}">
        <p14:creationId xmlns:p14="http://schemas.microsoft.com/office/powerpoint/2010/main" val="78637610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45</a:t>
            </a:fld>
            <a:endParaRPr lang="it-IT"/>
          </a:p>
        </p:txBody>
      </p:sp>
    </p:spTree>
    <p:extLst>
      <p:ext uri="{BB962C8B-B14F-4D97-AF65-F5344CB8AC3E}">
        <p14:creationId xmlns:p14="http://schemas.microsoft.com/office/powerpoint/2010/main" val="164580203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46</a:t>
            </a:fld>
            <a:endParaRPr lang="it-IT"/>
          </a:p>
        </p:txBody>
      </p:sp>
    </p:spTree>
    <p:extLst>
      <p:ext uri="{BB962C8B-B14F-4D97-AF65-F5344CB8AC3E}">
        <p14:creationId xmlns:p14="http://schemas.microsoft.com/office/powerpoint/2010/main" val="85495752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47</a:t>
            </a:fld>
            <a:endParaRPr lang="it-IT"/>
          </a:p>
        </p:txBody>
      </p:sp>
    </p:spTree>
    <p:extLst>
      <p:ext uri="{BB962C8B-B14F-4D97-AF65-F5344CB8AC3E}">
        <p14:creationId xmlns:p14="http://schemas.microsoft.com/office/powerpoint/2010/main" val="58148575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48</a:t>
            </a:fld>
            <a:endParaRPr lang="it-IT"/>
          </a:p>
        </p:txBody>
      </p:sp>
    </p:spTree>
    <p:extLst>
      <p:ext uri="{BB962C8B-B14F-4D97-AF65-F5344CB8AC3E}">
        <p14:creationId xmlns:p14="http://schemas.microsoft.com/office/powerpoint/2010/main" val="249740375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49</a:t>
            </a:fld>
            <a:endParaRPr lang="it-IT"/>
          </a:p>
        </p:txBody>
      </p:sp>
    </p:spTree>
    <p:extLst>
      <p:ext uri="{BB962C8B-B14F-4D97-AF65-F5344CB8AC3E}">
        <p14:creationId xmlns:p14="http://schemas.microsoft.com/office/powerpoint/2010/main" val="338252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5</a:t>
            </a:fld>
            <a:endParaRPr lang="it-IT"/>
          </a:p>
        </p:txBody>
      </p:sp>
    </p:spTree>
    <p:extLst>
      <p:ext uri="{BB962C8B-B14F-4D97-AF65-F5344CB8AC3E}">
        <p14:creationId xmlns:p14="http://schemas.microsoft.com/office/powerpoint/2010/main" val="329148644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50</a:t>
            </a:fld>
            <a:endParaRPr lang="it-IT"/>
          </a:p>
        </p:txBody>
      </p:sp>
    </p:spTree>
    <p:extLst>
      <p:ext uri="{BB962C8B-B14F-4D97-AF65-F5344CB8AC3E}">
        <p14:creationId xmlns:p14="http://schemas.microsoft.com/office/powerpoint/2010/main" val="276505505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51</a:t>
            </a:fld>
            <a:endParaRPr lang="it-IT"/>
          </a:p>
        </p:txBody>
      </p:sp>
    </p:spTree>
    <p:extLst>
      <p:ext uri="{BB962C8B-B14F-4D97-AF65-F5344CB8AC3E}">
        <p14:creationId xmlns:p14="http://schemas.microsoft.com/office/powerpoint/2010/main" val="150823047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52</a:t>
            </a:fld>
            <a:endParaRPr lang="it-IT"/>
          </a:p>
        </p:txBody>
      </p:sp>
    </p:spTree>
    <p:extLst>
      <p:ext uri="{BB962C8B-B14F-4D97-AF65-F5344CB8AC3E}">
        <p14:creationId xmlns:p14="http://schemas.microsoft.com/office/powerpoint/2010/main" val="288713494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53</a:t>
            </a:fld>
            <a:endParaRPr lang="it-IT"/>
          </a:p>
        </p:txBody>
      </p:sp>
    </p:spTree>
    <p:extLst>
      <p:ext uri="{BB962C8B-B14F-4D97-AF65-F5344CB8AC3E}">
        <p14:creationId xmlns:p14="http://schemas.microsoft.com/office/powerpoint/2010/main" val="163995818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54</a:t>
            </a:fld>
            <a:endParaRPr lang="it-IT"/>
          </a:p>
        </p:txBody>
      </p:sp>
    </p:spTree>
    <p:extLst>
      <p:ext uri="{BB962C8B-B14F-4D97-AF65-F5344CB8AC3E}">
        <p14:creationId xmlns:p14="http://schemas.microsoft.com/office/powerpoint/2010/main" val="334012824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55</a:t>
            </a:fld>
            <a:endParaRPr lang="it-IT"/>
          </a:p>
        </p:txBody>
      </p:sp>
    </p:spTree>
    <p:extLst>
      <p:ext uri="{BB962C8B-B14F-4D97-AF65-F5344CB8AC3E}">
        <p14:creationId xmlns:p14="http://schemas.microsoft.com/office/powerpoint/2010/main" val="377001944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56</a:t>
            </a:fld>
            <a:endParaRPr lang="it-IT"/>
          </a:p>
        </p:txBody>
      </p:sp>
    </p:spTree>
    <p:extLst>
      <p:ext uri="{BB962C8B-B14F-4D97-AF65-F5344CB8AC3E}">
        <p14:creationId xmlns:p14="http://schemas.microsoft.com/office/powerpoint/2010/main" val="361142613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57</a:t>
            </a:fld>
            <a:endParaRPr lang="it-IT"/>
          </a:p>
        </p:txBody>
      </p:sp>
    </p:spTree>
    <p:extLst>
      <p:ext uri="{BB962C8B-B14F-4D97-AF65-F5344CB8AC3E}">
        <p14:creationId xmlns:p14="http://schemas.microsoft.com/office/powerpoint/2010/main" val="354790370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58</a:t>
            </a:fld>
            <a:endParaRPr lang="it-IT"/>
          </a:p>
        </p:txBody>
      </p:sp>
    </p:spTree>
    <p:extLst>
      <p:ext uri="{BB962C8B-B14F-4D97-AF65-F5344CB8AC3E}">
        <p14:creationId xmlns:p14="http://schemas.microsoft.com/office/powerpoint/2010/main" val="302817739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59</a:t>
            </a:fld>
            <a:endParaRPr lang="it-IT"/>
          </a:p>
        </p:txBody>
      </p:sp>
    </p:spTree>
    <p:extLst>
      <p:ext uri="{BB962C8B-B14F-4D97-AF65-F5344CB8AC3E}">
        <p14:creationId xmlns:p14="http://schemas.microsoft.com/office/powerpoint/2010/main" val="2859002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6</a:t>
            </a:fld>
            <a:endParaRPr lang="it-IT"/>
          </a:p>
        </p:txBody>
      </p:sp>
    </p:spTree>
    <p:extLst>
      <p:ext uri="{BB962C8B-B14F-4D97-AF65-F5344CB8AC3E}">
        <p14:creationId xmlns:p14="http://schemas.microsoft.com/office/powerpoint/2010/main" val="149236594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60</a:t>
            </a:fld>
            <a:endParaRPr lang="it-IT"/>
          </a:p>
        </p:txBody>
      </p:sp>
    </p:spTree>
    <p:extLst>
      <p:ext uri="{BB962C8B-B14F-4D97-AF65-F5344CB8AC3E}">
        <p14:creationId xmlns:p14="http://schemas.microsoft.com/office/powerpoint/2010/main" val="153275072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61</a:t>
            </a:fld>
            <a:endParaRPr lang="it-IT"/>
          </a:p>
        </p:txBody>
      </p:sp>
    </p:spTree>
    <p:extLst>
      <p:ext uri="{BB962C8B-B14F-4D97-AF65-F5344CB8AC3E}">
        <p14:creationId xmlns:p14="http://schemas.microsoft.com/office/powerpoint/2010/main" val="50327346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62</a:t>
            </a:fld>
            <a:endParaRPr lang="it-IT"/>
          </a:p>
        </p:txBody>
      </p:sp>
    </p:spTree>
    <p:extLst>
      <p:ext uri="{BB962C8B-B14F-4D97-AF65-F5344CB8AC3E}">
        <p14:creationId xmlns:p14="http://schemas.microsoft.com/office/powerpoint/2010/main" val="112961214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63</a:t>
            </a:fld>
            <a:endParaRPr lang="it-IT"/>
          </a:p>
        </p:txBody>
      </p:sp>
    </p:spTree>
    <p:extLst>
      <p:ext uri="{BB962C8B-B14F-4D97-AF65-F5344CB8AC3E}">
        <p14:creationId xmlns:p14="http://schemas.microsoft.com/office/powerpoint/2010/main" val="89949068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64</a:t>
            </a:fld>
            <a:endParaRPr lang="it-IT"/>
          </a:p>
        </p:txBody>
      </p:sp>
    </p:spTree>
    <p:extLst>
      <p:ext uri="{BB962C8B-B14F-4D97-AF65-F5344CB8AC3E}">
        <p14:creationId xmlns:p14="http://schemas.microsoft.com/office/powerpoint/2010/main" val="129690084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65</a:t>
            </a:fld>
            <a:endParaRPr lang="it-IT"/>
          </a:p>
        </p:txBody>
      </p:sp>
    </p:spTree>
    <p:extLst>
      <p:ext uri="{BB962C8B-B14F-4D97-AF65-F5344CB8AC3E}">
        <p14:creationId xmlns:p14="http://schemas.microsoft.com/office/powerpoint/2010/main" val="105374469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66</a:t>
            </a:fld>
            <a:endParaRPr lang="it-IT"/>
          </a:p>
        </p:txBody>
      </p:sp>
    </p:spTree>
    <p:extLst>
      <p:ext uri="{BB962C8B-B14F-4D97-AF65-F5344CB8AC3E}">
        <p14:creationId xmlns:p14="http://schemas.microsoft.com/office/powerpoint/2010/main" val="1053755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67</a:t>
            </a:fld>
            <a:endParaRPr lang="it-IT"/>
          </a:p>
        </p:txBody>
      </p:sp>
    </p:spTree>
    <p:extLst>
      <p:ext uri="{BB962C8B-B14F-4D97-AF65-F5344CB8AC3E}">
        <p14:creationId xmlns:p14="http://schemas.microsoft.com/office/powerpoint/2010/main" val="237034626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68</a:t>
            </a:fld>
            <a:endParaRPr lang="it-IT"/>
          </a:p>
        </p:txBody>
      </p:sp>
    </p:spTree>
    <p:extLst>
      <p:ext uri="{BB962C8B-B14F-4D97-AF65-F5344CB8AC3E}">
        <p14:creationId xmlns:p14="http://schemas.microsoft.com/office/powerpoint/2010/main" val="88389000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69</a:t>
            </a:fld>
            <a:endParaRPr lang="it-IT"/>
          </a:p>
        </p:txBody>
      </p:sp>
    </p:spTree>
    <p:extLst>
      <p:ext uri="{BB962C8B-B14F-4D97-AF65-F5344CB8AC3E}">
        <p14:creationId xmlns:p14="http://schemas.microsoft.com/office/powerpoint/2010/main" val="1350773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7</a:t>
            </a:fld>
            <a:endParaRPr lang="it-IT"/>
          </a:p>
        </p:txBody>
      </p:sp>
    </p:spTree>
    <p:extLst>
      <p:ext uri="{BB962C8B-B14F-4D97-AF65-F5344CB8AC3E}">
        <p14:creationId xmlns:p14="http://schemas.microsoft.com/office/powerpoint/2010/main" val="380000254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70</a:t>
            </a:fld>
            <a:endParaRPr lang="it-IT"/>
          </a:p>
        </p:txBody>
      </p:sp>
    </p:spTree>
    <p:extLst>
      <p:ext uri="{BB962C8B-B14F-4D97-AF65-F5344CB8AC3E}">
        <p14:creationId xmlns:p14="http://schemas.microsoft.com/office/powerpoint/2010/main" val="3518741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71</a:t>
            </a:fld>
            <a:endParaRPr lang="it-IT"/>
          </a:p>
        </p:txBody>
      </p:sp>
    </p:spTree>
    <p:extLst>
      <p:ext uri="{BB962C8B-B14F-4D97-AF65-F5344CB8AC3E}">
        <p14:creationId xmlns:p14="http://schemas.microsoft.com/office/powerpoint/2010/main" val="152432297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72</a:t>
            </a:fld>
            <a:endParaRPr lang="it-IT"/>
          </a:p>
        </p:txBody>
      </p:sp>
    </p:spTree>
    <p:extLst>
      <p:ext uri="{BB962C8B-B14F-4D97-AF65-F5344CB8AC3E}">
        <p14:creationId xmlns:p14="http://schemas.microsoft.com/office/powerpoint/2010/main" val="179911482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73</a:t>
            </a:fld>
            <a:endParaRPr lang="it-IT"/>
          </a:p>
        </p:txBody>
      </p:sp>
    </p:spTree>
    <p:extLst>
      <p:ext uri="{BB962C8B-B14F-4D97-AF65-F5344CB8AC3E}">
        <p14:creationId xmlns:p14="http://schemas.microsoft.com/office/powerpoint/2010/main" val="105778960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74</a:t>
            </a:fld>
            <a:endParaRPr lang="it-IT"/>
          </a:p>
        </p:txBody>
      </p:sp>
    </p:spTree>
    <p:extLst>
      <p:ext uri="{BB962C8B-B14F-4D97-AF65-F5344CB8AC3E}">
        <p14:creationId xmlns:p14="http://schemas.microsoft.com/office/powerpoint/2010/main" val="287852814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75</a:t>
            </a:fld>
            <a:endParaRPr lang="it-IT"/>
          </a:p>
        </p:txBody>
      </p:sp>
    </p:spTree>
    <p:extLst>
      <p:ext uri="{BB962C8B-B14F-4D97-AF65-F5344CB8AC3E}">
        <p14:creationId xmlns:p14="http://schemas.microsoft.com/office/powerpoint/2010/main" val="85849974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76</a:t>
            </a:fld>
            <a:endParaRPr lang="it-IT"/>
          </a:p>
        </p:txBody>
      </p:sp>
    </p:spTree>
    <p:extLst>
      <p:ext uri="{BB962C8B-B14F-4D97-AF65-F5344CB8AC3E}">
        <p14:creationId xmlns:p14="http://schemas.microsoft.com/office/powerpoint/2010/main" val="20398412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77</a:t>
            </a:fld>
            <a:endParaRPr lang="it-IT"/>
          </a:p>
        </p:txBody>
      </p:sp>
    </p:spTree>
    <p:extLst>
      <p:ext uri="{BB962C8B-B14F-4D97-AF65-F5344CB8AC3E}">
        <p14:creationId xmlns:p14="http://schemas.microsoft.com/office/powerpoint/2010/main" val="4062936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8</a:t>
            </a:fld>
            <a:endParaRPr lang="it-IT"/>
          </a:p>
        </p:txBody>
      </p:sp>
    </p:spTree>
    <p:extLst>
      <p:ext uri="{BB962C8B-B14F-4D97-AF65-F5344CB8AC3E}">
        <p14:creationId xmlns:p14="http://schemas.microsoft.com/office/powerpoint/2010/main" val="3354316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88F6C6-47D2-4326-85E4-C902D5A352B4}" type="slidenum">
              <a:rPr lang="it-IT" smtClean="0"/>
              <a:pPr/>
              <a:t>9</a:t>
            </a:fld>
            <a:endParaRPr lang="it-IT"/>
          </a:p>
        </p:txBody>
      </p:sp>
    </p:spTree>
    <p:extLst>
      <p:ext uri="{BB962C8B-B14F-4D97-AF65-F5344CB8AC3E}">
        <p14:creationId xmlns:p14="http://schemas.microsoft.com/office/powerpoint/2010/main" val="325847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66F8634C-6C93-4971-A158-5502E98FE227}" type="datetimeFigureOut">
              <a:rPr lang="it-IT" smtClean="0"/>
              <a:pPr/>
              <a:t>16/04/2024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8BAEB14-93CF-4B76-BC4D-122EC09C974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6F8634C-6C93-4971-A158-5502E98FE227}" type="datetimeFigureOut">
              <a:rPr lang="it-IT" smtClean="0"/>
              <a:pPr/>
              <a:t>16/04/2024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8BAEB14-93CF-4B76-BC4D-122EC09C974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6F8634C-6C93-4971-A158-5502E98FE227}" type="datetimeFigureOut">
              <a:rPr lang="it-IT" smtClean="0"/>
              <a:pPr/>
              <a:t>16/04/2024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8BAEB14-93CF-4B76-BC4D-122EC09C974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6F8634C-6C93-4971-A158-5502E98FE227}" type="datetimeFigureOut">
              <a:rPr lang="it-IT" smtClean="0"/>
              <a:pPr/>
              <a:t>16/04/2024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8BAEB14-93CF-4B76-BC4D-122EC09C974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66F8634C-6C93-4971-A158-5502E98FE227}" type="datetimeFigureOut">
              <a:rPr lang="it-IT" smtClean="0"/>
              <a:pPr/>
              <a:t>16/04/2024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8BAEB14-93CF-4B76-BC4D-122EC09C974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66F8634C-6C93-4971-A158-5502E98FE227}" type="datetimeFigureOut">
              <a:rPr lang="it-IT" smtClean="0"/>
              <a:pPr/>
              <a:t>16/04/2024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8BAEB14-93CF-4B76-BC4D-122EC09C974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66F8634C-6C93-4971-A158-5502E98FE227}" type="datetimeFigureOut">
              <a:rPr lang="it-IT" smtClean="0"/>
              <a:pPr/>
              <a:t>16/04/2024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8BAEB14-93CF-4B76-BC4D-122EC09C974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6F8634C-6C93-4971-A158-5502E98FE227}" type="datetimeFigureOut">
              <a:rPr lang="it-IT" smtClean="0"/>
              <a:pPr/>
              <a:t>16/04/2024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8BAEB14-93CF-4B76-BC4D-122EC09C974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6F8634C-6C93-4971-A158-5502E98FE227}" type="datetimeFigureOut">
              <a:rPr lang="it-IT" smtClean="0"/>
              <a:pPr/>
              <a:t>16/04/2024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8BAEB14-93CF-4B76-BC4D-122EC09C974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66F8634C-6C93-4971-A158-5502E98FE227}" type="datetimeFigureOut">
              <a:rPr lang="it-IT" smtClean="0"/>
              <a:pPr/>
              <a:t>16/04/2024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8BAEB14-93CF-4B76-BC4D-122EC09C974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66F8634C-6C93-4971-A158-5502E98FE227}" type="datetimeFigureOut">
              <a:rPr lang="it-IT" smtClean="0"/>
              <a:pPr/>
              <a:t>16/04/2024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8BAEB14-93CF-4B76-BC4D-122EC09C974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8634C-6C93-4971-A158-5502E98FE227}" type="datetimeFigureOut">
              <a:rPr lang="it-IT" smtClean="0"/>
              <a:pPr/>
              <a:t>16/04/2024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AEB14-93CF-4B76-BC4D-122EC09C974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2910" y="836713"/>
            <a:ext cx="7772400" cy="1224136"/>
          </a:xfrm>
        </p:spPr>
        <p:txBody>
          <a:bodyPr>
            <a:normAutofit/>
          </a:bodyPr>
          <a:lstStyle/>
          <a:p>
            <a:r>
              <a:rPr lang="it-IT" sz="5400" b="1" i="1" dirty="0">
                <a:latin typeface="Garamond" pitchFamily="18" charset="0"/>
              </a:rPr>
              <a:t>ODCEC Nola</a:t>
            </a:r>
          </a:p>
        </p:txBody>
      </p:sp>
      <p:sp>
        <p:nvSpPr>
          <p:cNvPr id="3" name="Sottotitolo 2"/>
          <p:cNvSpPr>
            <a:spLocks noGrp="1"/>
          </p:cNvSpPr>
          <p:nvPr>
            <p:ph type="subTitle" idx="1"/>
          </p:nvPr>
        </p:nvSpPr>
        <p:spPr>
          <a:xfrm>
            <a:off x="1528057" y="5373216"/>
            <a:ext cx="6553200" cy="576064"/>
          </a:xfrm>
        </p:spPr>
        <p:txBody>
          <a:bodyPr>
            <a:normAutofit fontScale="92500" lnSpcReduction="20000"/>
          </a:bodyPr>
          <a:lstStyle/>
          <a:p>
            <a:pPr algn="r"/>
            <a:endParaRPr lang="it-IT" sz="1200" i="1" dirty="0">
              <a:solidFill>
                <a:schemeClr val="tx1"/>
              </a:solidFill>
              <a:latin typeface="Garamond" pitchFamily="18" charset="0"/>
            </a:endParaRPr>
          </a:p>
          <a:p>
            <a:pPr algn="r"/>
            <a:endParaRPr lang="it-IT" sz="1200" i="1" dirty="0">
              <a:solidFill>
                <a:schemeClr val="tx1"/>
              </a:solidFill>
              <a:latin typeface="Garamond" pitchFamily="18" charset="0"/>
            </a:endParaRPr>
          </a:p>
          <a:p>
            <a:pPr algn="r"/>
            <a:r>
              <a:rPr lang="it-IT" sz="1200" i="1" dirty="0">
                <a:solidFill>
                  <a:schemeClr val="tx1"/>
                </a:solidFill>
                <a:latin typeface="Garamond" pitchFamily="18" charset="0"/>
              </a:rPr>
              <a:t>A cura di Giuseppe IANDOLO</a:t>
            </a:r>
          </a:p>
        </p:txBody>
      </p:sp>
      <p:sp>
        <p:nvSpPr>
          <p:cNvPr id="4" name="Sottotitolo 2">
            <a:extLst>
              <a:ext uri="{FF2B5EF4-FFF2-40B4-BE49-F238E27FC236}">
                <a16:creationId xmlns:a16="http://schemas.microsoft.com/office/drawing/2014/main" id="{733141AA-7F4E-D850-FBDA-EBBE652748AE}"/>
              </a:ext>
            </a:extLst>
          </p:cNvPr>
          <p:cNvSpPr txBox="1">
            <a:spLocks/>
          </p:cNvSpPr>
          <p:nvPr/>
        </p:nvSpPr>
        <p:spPr>
          <a:xfrm>
            <a:off x="1524000" y="2198385"/>
            <a:ext cx="6400800" cy="4469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it-IT" sz="1800" b="1" i="1" dirty="0">
              <a:latin typeface="Garamond" pitchFamily="18" charset="0"/>
            </a:endParaRPr>
          </a:p>
        </p:txBody>
      </p:sp>
      <p:sp>
        <p:nvSpPr>
          <p:cNvPr id="6" name="Sottotitolo 2">
            <a:extLst>
              <a:ext uri="{FF2B5EF4-FFF2-40B4-BE49-F238E27FC236}">
                <a16:creationId xmlns:a16="http://schemas.microsoft.com/office/drawing/2014/main" id="{F08EFDAA-6FB7-157A-BDC8-A82504361BFD}"/>
              </a:ext>
            </a:extLst>
          </p:cNvPr>
          <p:cNvSpPr txBox="1">
            <a:spLocks/>
          </p:cNvSpPr>
          <p:nvPr/>
        </p:nvSpPr>
        <p:spPr>
          <a:xfrm>
            <a:off x="1676400" y="2935232"/>
            <a:ext cx="6400800" cy="1942312"/>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it-IT" b="1" i="1" dirty="0">
                <a:solidFill>
                  <a:schemeClr val="tx1"/>
                </a:solidFill>
                <a:latin typeface="Garamond" pitchFamily="18" charset="0"/>
              </a:rPr>
              <a:t>Il controllo sulla compatibilità dei costi della contrattazione integrativa del personale degli </a:t>
            </a:r>
            <a:r>
              <a:rPr lang="it-IT" b="1" i="1">
                <a:solidFill>
                  <a:schemeClr val="tx1"/>
                </a:solidFill>
                <a:latin typeface="Garamond" pitchFamily="18" charset="0"/>
              </a:rPr>
              <a:t>enti locali </a:t>
            </a:r>
            <a:endParaRPr lang="it-IT" b="1" i="1" dirty="0">
              <a:solidFill>
                <a:schemeClr val="tx1"/>
              </a:solidFill>
              <a:latin typeface="Garamond"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b="1" i="1" dirty="0">
                <a:solidFill>
                  <a:srgbClr val="0070C0"/>
                </a:solidFill>
                <a:latin typeface="Garamond" pitchFamily="18" charset="0"/>
              </a:rPr>
              <a:t>1.1</a:t>
            </a:r>
            <a:r>
              <a:rPr lang="it-IT" b="1" i="1" dirty="0">
                <a:solidFill>
                  <a:srgbClr val="0070C0"/>
                </a:solidFill>
                <a:latin typeface="Garamond" pitchFamily="18" charset="0"/>
              </a:rPr>
              <a:t> – Il rapporto di pubblico impiego</a:t>
            </a:r>
          </a:p>
        </p:txBody>
      </p:sp>
      <p:sp>
        <p:nvSpPr>
          <p:cNvPr id="3" name="Segnaposto contenuto 2"/>
          <p:cNvSpPr>
            <a:spLocks noGrp="1"/>
          </p:cNvSpPr>
          <p:nvPr>
            <p:ph idx="1"/>
          </p:nvPr>
        </p:nvSpPr>
        <p:spPr/>
        <p:txBody>
          <a:bodyPr>
            <a:normAutofit fontScale="70000" lnSpcReduction="20000"/>
          </a:bodyPr>
          <a:lstStyle/>
          <a:p>
            <a:pPr marL="0" indent="0">
              <a:buNone/>
            </a:pPr>
            <a:r>
              <a:rPr lang="it-IT" sz="5400" i="1" dirty="0">
                <a:latin typeface="Garamond" pitchFamily="18" charset="0"/>
              </a:rPr>
              <a:t>Prima del 1974, il trattamento giuridico ed economico del personale degli enti locali veniva regolato in "analogia" con le norme riguardanti il personale (civile) statale e nei limiti delle disponibilità finanziarie dei singoli enti.</a:t>
            </a:r>
          </a:p>
          <a:p>
            <a:pPr marL="0" indent="0">
              <a:buNone/>
            </a:pPr>
            <a:r>
              <a:rPr lang="it-IT" sz="5400" i="1" dirty="0">
                <a:latin typeface="Garamond" pitchFamily="18" charset="0"/>
              </a:rPr>
              <a:t>La disciplina del rapporto di lavoro del personale degli enti locali nasce con il cosiddetto accordo ANCI 1973-1976, del 5 marzo 1974.</a:t>
            </a:r>
          </a:p>
        </p:txBody>
      </p:sp>
    </p:spTree>
    <p:extLst>
      <p:ext uri="{BB962C8B-B14F-4D97-AF65-F5344CB8AC3E}">
        <p14:creationId xmlns:p14="http://schemas.microsoft.com/office/powerpoint/2010/main" val="1150040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b="1" i="1" dirty="0">
                <a:solidFill>
                  <a:srgbClr val="0070C0"/>
                </a:solidFill>
                <a:latin typeface="Garamond" pitchFamily="18" charset="0"/>
              </a:rPr>
              <a:t>1.2</a:t>
            </a:r>
            <a:r>
              <a:rPr lang="it-IT" b="1" i="1" dirty="0">
                <a:solidFill>
                  <a:srgbClr val="0070C0"/>
                </a:solidFill>
                <a:latin typeface="Garamond" pitchFamily="18" charset="0"/>
              </a:rPr>
              <a:t> - Il rapporto di pubblico impiego</a:t>
            </a:r>
          </a:p>
        </p:txBody>
      </p:sp>
      <p:sp>
        <p:nvSpPr>
          <p:cNvPr id="3" name="Segnaposto contenuto 2"/>
          <p:cNvSpPr>
            <a:spLocks noGrp="1"/>
          </p:cNvSpPr>
          <p:nvPr>
            <p:ph idx="1"/>
          </p:nvPr>
        </p:nvSpPr>
        <p:spPr/>
        <p:txBody>
          <a:bodyPr>
            <a:normAutofit fontScale="70000" lnSpcReduction="20000"/>
          </a:bodyPr>
          <a:lstStyle/>
          <a:p>
            <a:pPr marL="0">
              <a:buNone/>
            </a:pPr>
            <a:r>
              <a:rPr lang="it-IT" sz="5400" i="1" dirty="0">
                <a:latin typeface="Garamond" pitchFamily="18" charset="0"/>
              </a:rPr>
              <a:t>L'accordo </a:t>
            </a:r>
            <a:r>
              <a:rPr lang="it-IT" sz="5400" i="1">
                <a:latin typeface="Garamond" pitchFamily="18" charset="0"/>
              </a:rPr>
              <a:t>ANCI 1973-1976 contemplava</a:t>
            </a:r>
            <a:r>
              <a:rPr lang="it-IT" sz="5400" i="1" dirty="0">
                <a:latin typeface="Garamond" pitchFamily="18" charset="0"/>
              </a:rPr>
              <a:t>:</a:t>
            </a:r>
          </a:p>
          <a:p>
            <a:pPr>
              <a:buSzPct val="60000"/>
            </a:pPr>
            <a:r>
              <a:rPr lang="it-IT" sz="5400" i="1" dirty="0">
                <a:latin typeface="Garamond" pitchFamily="18" charset="0"/>
              </a:rPr>
              <a:t>il </a:t>
            </a:r>
            <a:r>
              <a:rPr lang="it-IT" sz="5400" i="1" dirty="0">
                <a:solidFill>
                  <a:srgbClr val="FF0000"/>
                </a:solidFill>
                <a:latin typeface="Garamond" pitchFamily="18" charset="0"/>
              </a:rPr>
              <a:t>trattamento tabellare </a:t>
            </a:r>
            <a:r>
              <a:rPr lang="it-IT" sz="5400" i="1" dirty="0">
                <a:latin typeface="Garamond" pitchFamily="18" charset="0"/>
              </a:rPr>
              <a:t>(stipendio iniziale di livello);</a:t>
            </a:r>
          </a:p>
          <a:p>
            <a:pPr>
              <a:buSzPct val="60000"/>
            </a:pPr>
            <a:r>
              <a:rPr lang="it-IT" sz="5400" i="1" dirty="0">
                <a:latin typeface="Garamond" pitchFamily="18" charset="0"/>
              </a:rPr>
              <a:t>la </a:t>
            </a:r>
            <a:r>
              <a:rPr lang="it-IT" sz="5400" i="1" dirty="0">
                <a:solidFill>
                  <a:srgbClr val="FF0000"/>
                </a:solidFill>
                <a:latin typeface="Garamond" pitchFamily="18" charset="0"/>
              </a:rPr>
              <a:t>progressione economica </a:t>
            </a:r>
            <a:r>
              <a:rPr lang="it-IT" sz="5400" i="1" dirty="0">
                <a:latin typeface="Garamond" pitchFamily="18" charset="0"/>
              </a:rPr>
              <a:t>(articolata in aumenti percentuali dello stipendio tabellare in relazione all'anzianità di servizio e non altro);</a:t>
            </a:r>
          </a:p>
          <a:p>
            <a:pPr>
              <a:buSzPct val="60000"/>
            </a:pPr>
            <a:r>
              <a:rPr lang="it-IT" sz="5400" i="1" dirty="0">
                <a:latin typeface="Garamond" pitchFamily="18" charset="0"/>
              </a:rPr>
              <a:t>il </a:t>
            </a:r>
            <a:r>
              <a:rPr lang="it-IT" sz="5400" i="1" dirty="0">
                <a:solidFill>
                  <a:srgbClr val="FF0000"/>
                </a:solidFill>
                <a:latin typeface="Garamond" pitchFamily="18" charset="0"/>
              </a:rPr>
              <a:t>trattamento accessorio</a:t>
            </a:r>
            <a:r>
              <a:rPr lang="it-IT" sz="5400" i="1" dirty="0">
                <a:latin typeface="Garamond" pitchFamily="18" charset="0"/>
              </a:rPr>
              <a:t>, costituito dai soli compensi per il lavoro straordinario.</a:t>
            </a:r>
          </a:p>
        </p:txBody>
      </p:sp>
    </p:spTree>
    <p:extLst>
      <p:ext uri="{BB962C8B-B14F-4D97-AF65-F5344CB8AC3E}">
        <p14:creationId xmlns:p14="http://schemas.microsoft.com/office/powerpoint/2010/main" val="2703789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b="1" i="1" dirty="0">
                <a:solidFill>
                  <a:srgbClr val="0070C0"/>
                </a:solidFill>
                <a:latin typeface="Garamond" pitchFamily="18" charset="0"/>
              </a:rPr>
              <a:t>1.3</a:t>
            </a:r>
            <a:r>
              <a:rPr lang="it-IT" b="1" i="1" dirty="0">
                <a:solidFill>
                  <a:srgbClr val="0070C0"/>
                </a:solidFill>
                <a:latin typeface="Garamond" pitchFamily="18" charset="0"/>
              </a:rPr>
              <a:t> - Il rapporto di pubblico impiego</a:t>
            </a:r>
          </a:p>
        </p:txBody>
      </p:sp>
      <p:sp>
        <p:nvSpPr>
          <p:cNvPr id="3" name="Segnaposto contenuto 2"/>
          <p:cNvSpPr>
            <a:spLocks noGrp="1"/>
          </p:cNvSpPr>
          <p:nvPr>
            <p:ph idx="1"/>
          </p:nvPr>
        </p:nvSpPr>
        <p:spPr/>
        <p:txBody>
          <a:bodyPr>
            <a:normAutofit fontScale="70000" lnSpcReduction="20000"/>
          </a:bodyPr>
          <a:lstStyle/>
          <a:p>
            <a:pPr marL="0" indent="0">
              <a:buNone/>
            </a:pPr>
            <a:r>
              <a:rPr lang="it-IT" sz="5400" i="1" dirty="0">
                <a:latin typeface="Garamond" pitchFamily="18" charset="0"/>
              </a:rPr>
              <a:t>Fino a quel momento lo straordinario era l'unico elemento retributivo di carattere accessorio.</a:t>
            </a:r>
          </a:p>
          <a:p>
            <a:pPr marL="0" indent="0">
              <a:buNone/>
            </a:pPr>
            <a:r>
              <a:rPr lang="it-IT" sz="5400" i="1" dirty="0">
                <a:latin typeface="Garamond" pitchFamily="18" charset="0"/>
              </a:rPr>
              <a:t>L'accordo ANCI, nei principi generali, all'art. IV, recava la declaratoria secondo la quale </a:t>
            </a:r>
            <a:r>
              <a:rPr lang="it-IT" sz="5400" i="1" dirty="0">
                <a:solidFill>
                  <a:srgbClr val="FF0000"/>
                </a:solidFill>
                <a:latin typeface="Garamond" pitchFamily="18" charset="0"/>
              </a:rPr>
              <a:t>"il lavoro straordinario, quale prestazione eccedente il normale orario di lavoro, deve essere abolito"</a:t>
            </a:r>
            <a:r>
              <a:rPr lang="it-IT" sz="5400" i="1" dirty="0">
                <a:latin typeface="Garamond" pitchFamily="18" charset="0"/>
              </a:rPr>
              <a:t>, ma all'art. 7 affermava il principio (tuttora vigente) secondo il quale il lavoro straordinario deve essere correlato ad eventi eccezionali ed imprevedibili.</a:t>
            </a:r>
          </a:p>
        </p:txBody>
      </p:sp>
    </p:spTree>
    <p:extLst>
      <p:ext uri="{BB962C8B-B14F-4D97-AF65-F5344CB8AC3E}">
        <p14:creationId xmlns:p14="http://schemas.microsoft.com/office/powerpoint/2010/main" val="2421847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b="1" i="1" dirty="0">
                <a:solidFill>
                  <a:srgbClr val="0070C0"/>
                </a:solidFill>
                <a:latin typeface="Garamond" pitchFamily="18" charset="0"/>
              </a:rPr>
              <a:t>1.4</a:t>
            </a:r>
            <a:r>
              <a:rPr lang="it-IT" b="1" i="1" dirty="0">
                <a:solidFill>
                  <a:srgbClr val="0070C0"/>
                </a:solidFill>
                <a:latin typeface="Garamond" pitchFamily="18" charset="0"/>
              </a:rPr>
              <a:t> - Il rapporto di pubblico impiego</a:t>
            </a:r>
          </a:p>
        </p:txBody>
      </p:sp>
      <p:sp>
        <p:nvSpPr>
          <p:cNvPr id="3" name="Segnaposto contenuto 2"/>
          <p:cNvSpPr>
            <a:spLocks noGrp="1"/>
          </p:cNvSpPr>
          <p:nvPr>
            <p:ph idx="1"/>
          </p:nvPr>
        </p:nvSpPr>
        <p:spPr/>
        <p:txBody>
          <a:bodyPr>
            <a:normAutofit fontScale="70000" lnSpcReduction="20000"/>
          </a:bodyPr>
          <a:lstStyle/>
          <a:p>
            <a:pPr marL="0">
              <a:buNone/>
            </a:pPr>
            <a:r>
              <a:rPr lang="it-IT" sz="5400" i="1" dirty="0">
                <a:latin typeface="Garamond" pitchFamily="18" charset="0"/>
              </a:rPr>
              <a:t>Con l'art. 6 del decreto-legge 29 dicembre 1977, n. 946, convertito con modificazioni dalla legge 27 febbraio 1978, n. 43, inizia il periodo durante il quale il trattamento giuridico ed economico del personale degli enti locali viene regolato attraverso </a:t>
            </a:r>
            <a:r>
              <a:rPr lang="it-IT" sz="5400" i="1" dirty="0">
                <a:solidFill>
                  <a:srgbClr val="FF0000"/>
                </a:solidFill>
                <a:latin typeface="Garamond" pitchFamily="18" charset="0"/>
              </a:rPr>
              <a:t>appositi accordi </a:t>
            </a:r>
            <a:r>
              <a:rPr lang="it-IT" sz="5400" i="1" dirty="0">
                <a:latin typeface="Garamond" pitchFamily="18" charset="0"/>
              </a:rPr>
              <a:t>con valenza triennale, stipulati tra il governo, l'ANCI, l'UPI e le OO.SS., </a:t>
            </a:r>
            <a:r>
              <a:rPr lang="it-IT" sz="5400" i="1" dirty="0">
                <a:solidFill>
                  <a:srgbClr val="FF0000"/>
                </a:solidFill>
                <a:latin typeface="Garamond" pitchFamily="18" charset="0"/>
              </a:rPr>
              <a:t>poi approvati con decreto del Presidente della Repubblica</a:t>
            </a:r>
            <a:r>
              <a:rPr lang="it-IT" sz="5400" i="1" dirty="0">
                <a:latin typeface="Garamond" pitchFamily="18" charset="0"/>
              </a:rPr>
              <a:t>.</a:t>
            </a:r>
          </a:p>
        </p:txBody>
      </p:sp>
    </p:spTree>
    <p:extLst>
      <p:ext uri="{BB962C8B-B14F-4D97-AF65-F5344CB8AC3E}">
        <p14:creationId xmlns:p14="http://schemas.microsoft.com/office/powerpoint/2010/main" val="2882067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b="1" i="1" dirty="0">
                <a:solidFill>
                  <a:srgbClr val="0070C0"/>
                </a:solidFill>
                <a:latin typeface="Garamond" pitchFamily="18" charset="0"/>
              </a:rPr>
              <a:t>1.5</a:t>
            </a:r>
            <a:r>
              <a:rPr lang="it-IT" b="1" i="1" dirty="0">
                <a:solidFill>
                  <a:srgbClr val="0070C0"/>
                </a:solidFill>
                <a:latin typeface="Garamond" pitchFamily="18" charset="0"/>
              </a:rPr>
              <a:t> - Il rapporto di pubblico impiego</a:t>
            </a:r>
          </a:p>
        </p:txBody>
      </p:sp>
      <p:sp>
        <p:nvSpPr>
          <p:cNvPr id="3" name="Segnaposto contenuto 2"/>
          <p:cNvSpPr>
            <a:spLocks noGrp="1"/>
          </p:cNvSpPr>
          <p:nvPr>
            <p:ph idx="1"/>
          </p:nvPr>
        </p:nvSpPr>
        <p:spPr/>
        <p:txBody>
          <a:bodyPr>
            <a:normAutofit fontScale="62500" lnSpcReduction="20000"/>
          </a:bodyPr>
          <a:lstStyle/>
          <a:p>
            <a:pPr marL="0" indent="0">
              <a:buNone/>
            </a:pPr>
            <a:r>
              <a:rPr lang="it-IT" sz="5400" i="1" dirty="0">
                <a:latin typeface="Garamond" pitchFamily="18" charset="0"/>
              </a:rPr>
              <a:t>La disciplina del rapporto di lavoro del personale degli enti locali in regime pubblicistico si protrae fino all'entrata in vigore del d.lgs. 3 febbraio 1993, n. 29, cosiddetto di "privatizzazione del rapporto di lavoro pubblico".</a:t>
            </a:r>
          </a:p>
          <a:p>
            <a:pPr marL="0" indent="0">
              <a:buNone/>
            </a:pPr>
            <a:r>
              <a:rPr lang="it-IT" sz="5400" i="1" dirty="0">
                <a:latin typeface="Garamond" pitchFamily="18" charset="0"/>
              </a:rPr>
              <a:t>Da quel momento in poi (ex art. 2), il rapporto di lavoro è regolato dallo stesso decreto, dalle norme codicistiche sul rapporto di lavoro nell’impresa e dai contratti collettivi (di cui all'art. 39 della Costituzione).</a:t>
            </a:r>
          </a:p>
        </p:txBody>
      </p:sp>
    </p:spTree>
    <p:extLst>
      <p:ext uri="{BB962C8B-B14F-4D97-AF65-F5344CB8AC3E}">
        <p14:creationId xmlns:p14="http://schemas.microsoft.com/office/powerpoint/2010/main" val="1023637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b="1" i="1" dirty="0">
                <a:solidFill>
                  <a:srgbClr val="0070C0"/>
                </a:solidFill>
                <a:latin typeface="Garamond" pitchFamily="18" charset="0"/>
              </a:rPr>
              <a:t>1.6</a:t>
            </a:r>
            <a:r>
              <a:rPr lang="it-IT" b="1" i="1" dirty="0">
                <a:solidFill>
                  <a:srgbClr val="0070C0"/>
                </a:solidFill>
                <a:latin typeface="Garamond" pitchFamily="18" charset="0"/>
              </a:rPr>
              <a:t> - Il rapporto di pubblico impiego</a:t>
            </a:r>
          </a:p>
        </p:txBody>
      </p:sp>
      <p:sp>
        <p:nvSpPr>
          <p:cNvPr id="3" name="Segnaposto contenuto 2"/>
          <p:cNvSpPr>
            <a:spLocks noGrp="1"/>
          </p:cNvSpPr>
          <p:nvPr>
            <p:ph idx="1"/>
          </p:nvPr>
        </p:nvSpPr>
        <p:spPr/>
        <p:txBody>
          <a:bodyPr>
            <a:normAutofit fontScale="55000" lnSpcReduction="20000"/>
          </a:bodyPr>
          <a:lstStyle/>
          <a:p>
            <a:pPr marL="0" indent="0" algn="just">
              <a:buNone/>
            </a:pPr>
            <a:r>
              <a:rPr lang="it-IT" sz="5400" i="1" dirty="0">
                <a:latin typeface="Garamond" pitchFamily="18" charset="0"/>
              </a:rPr>
              <a:t>Nel regime pubblicistico, il rapporto di lavoro del personale degli enti locali è stato regolato con:</a:t>
            </a:r>
          </a:p>
          <a:p>
            <a:pPr>
              <a:buSzPct val="60000"/>
            </a:pPr>
            <a:r>
              <a:rPr lang="it-IT" sz="5400" i="1" dirty="0">
                <a:latin typeface="Garamond" pitchFamily="18" charset="0"/>
              </a:rPr>
              <a:t>d.P.R. 1°giugno 1979, n. 191; </a:t>
            </a:r>
          </a:p>
          <a:p>
            <a:pPr>
              <a:buSzPct val="60000"/>
            </a:pPr>
            <a:r>
              <a:rPr lang="it-IT" sz="5400" i="1" dirty="0">
                <a:latin typeface="Garamond" pitchFamily="18" charset="0"/>
              </a:rPr>
              <a:t>d.P.R. 7 novembre 1980, n. 810; </a:t>
            </a:r>
          </a:p>
          <a:p>
            <a:pPr>
              <a:buSzPct val="60000"/>
            </a:pPr>
            <a:r>
              <a:rPr lang="it-IT" sz="5400" i="1" dirty="0">
                <a:latin typeface="Garamond" pitchFamily="18" charset="0"/>
              </a:rPr>
              <a:t>d.P.R. 25 giugno 1983, n. 347; </a:t>
            </a:r>
          </a:p>
          <a:p>
            <a:pPr>
              <a:buSzPct val="60000"/>
            </a:pPr>
            <a:r>
              <a:rPr lang="it-IT" sz="5400" i="1" dirty="0">
                <a:latin typeface="Garamond" pitchFamily="18" charset="0"/>
              </a:rPr>
              <a:t>d.P.R. 13 maggio 1987, n. 268; </a:t>
            </a:r>
          </a:p>
          <a:p>
            <a:pPr>
              <a:buSzPct val="60000"/>
            </a:pPr>
            <a:r>
              <a:rPr lang="it-IT" sz="5400" i="1" dirty="0">
                <a:latin typeface="Garamond" pitchFamily="18" charset="0"/>
              </a:rPr>
              <a:t>d.P.R. 17 settembre 1987, n. 494;</a:t>
            </a:r>
          </a:p>
          <a:p>
            <a:pPr>
              <a:buSzPct val="60000"/>
            </a:pPr>
            <a:r>
              <a:rPr lang="it-IT" sz="5400" i="1" dirty="0">
                <a:latin typeface="Garamond" pitchFamily="18" charset="0"/>
              </a:rPr>
              <a:t>d.P.R. 3 agosto 1990, n. 333;</a:t>
            </a:r>
          </a:p>
          <a:p>
            <a:pPr marL="0" indent="0">
              <a:buSzPct val="60000"/>
              <a:buNone/>
            </a:pPr>
            <a:r>
              <a:rPr lang="it-IT" sz="5400" i="1" dirty="0">
                <a:latin typeface="Garamond" pitchFamily="18" charset="0"/>
              </a:rPr>
              <a:t>riguardanti la generalità dei dipendenti degli enti locali, poiché la dirigenza non aveva una sua separata disciplina.</a:t>
            </a:r>
          </a:p>
        </p:txBody>
      </p:sp>
    </p:spTree>
    <p:extLst>
      <p:ext uri="{BB962C8B-B14F-4D97-AF65-F5344CB8AC3E}">
        <p14:creationId xmlns:p14="http://schemas.microsoft.com/office/powerpoint/2010/main" val="1746975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b="1" i="1" dirty="0">
                <a:solidFill>
                  <a:srgbClr val="0070C0"/>
                </a:solidFill>
                <a:latin typeface="Garamond" pitchFamily="18" charset="0"/>
              </a:rPr>
              <a:t>1.7</a:t>
            </a:r>
            <a:r>
              <a:rPr lang="it-IT" b="1" i="1" dirty="0">
                <a:solidFill>
                  <a:srgbClr val="0070C0"/>
                </a:solidFill>
                <a:latin typeface="Garamond" pitchFamily="18" charset="0"/>
              </a:rPr>
              <a:t> - Il rapporto di pubblico impiego</a:t>
            </a:r>
          </a:p>
        </p:txBody>
      </p:sp>
      <p:sp>
        <p:nvSpPr>
          <p:cNvPr id="3" name="Segnaposto contenuto 2"/>
          <p:cNvSpPr>
            <a:spLocks noGrp="1"/>
          </p:cNvSpPr>
          <p:nvPr>
            <p:ph idx="1"/>
          </p:nvPr>
        </p:nvSpPr>
        <p:spPr/>
        <p:txBody>
          <a:bodyPr>
            <a:normAutofit fontScale="55000" lnSpcReduction="20000"/>
          </a:bodyPr>
          <a:lstStyle/>
          <a:p>
            <a:pPr marL="0" indent="0">
              <a:buNone/>
            </a:pPr>
            <a:r>
              <a:rPr lang="it-IT" sz="5400" i="1" dirty="0">
                <a:latin typeface="Garamond" pitchFamily="18" charset="0"/>
              </a:rPr>
              <a:t>Gli accordi approvati con </a:t>
            </a:r>
            <a:r>
              <a:rPr lang="it-IT" sz="5400" i="1" dirty="0" err="1">
                <a:latin typeface="Garamond" pitchFamily="18" charset="0"/>
              </a:rPr>
              <a:t>d.P.R.</a:t>
            </a:r>
            <a:r>
              <a:rPr lang="it-IT" sz="5400" i="1" dirty="0">
                <a:latin typeface="Garamond" pitchFamily="18" charset="0"/>
              </a:rPr>
              <a:t> regolavano il rapporto di lavoro del personale degli enti locali, di qualsiasi livello e in tutti i suoi aspetti, definendone anche il trattamento economico e le relative regole per quanto attiene a:</a:t>
            </a:r>
          </a:p>
          <a:p>
            <a:pPr>
              <a:buSzPct val="60000"/>
            </a:pPr>
            <a:r>
              <a:rPr lang="it-IT" sz="5400" i="1" dirty="0">
                <a:latin typeface="Garamond" pitchFamily="18" charset="0"/>
              </a:rPr>
              <a:t>stipendi tabellari (iniziali); </a:t>
            </a:r>
          </a:p>
          <a:p>
            <a:pPr>
              <a:buSzPct val="60000"/>
            </a:pPr>
            <a:r>
              <a:rPr lang="it-IT" sz="5400" i="1" dirty="0">
                <a:latin typeface="Garamond" pitchFamily="18" charset="0"/>
              </a:rPr>
              <a:t>progressione economica (per anzianità e/o - in ultimo - con criteri meritocratici); </a:t>
            </a:r>
          </a:p>
          <a:p>
            <a:pPr>
              <a:buSzPct val="60000"/>
            </a:pPr>
            <a:r>
              <a:rPr lang="it-IT" sz="5400" i="1" dirty="0">
                <a:latin typeface="Garamond" pitchFamily="18" charset="0"/>
              </a:rPr>
              <a:t>indennità fisse (in quanto correlate a specifiche figure professionali o a specifiche mansioni); </a:t>
            </a:r>
          </a:p>
          <a:p>
            <a:pPr>
              <a:buSzPct val="60000"/>
            </a:pPr>
            <a:r>
              <a:rPr lang="it-IT" sz="5400" i="1" dirty="0">
                <a:latin typeface="Garamond" pitchFamily="18" charset="0"/>
              </a:rPr>
              <a:t>indennità e compensi ricompresi nel più ampio concetto di trattamento economico accessorio (quindi variabili).</a:t>
            </a:r>
          </a:p>
          <a:p>
            <a:pPr>
              <a:buSzPct val="60000"/>
            </a:pPr>
            <a:endParaRPr lang="it-IT" sz="5400" i="1" dirty="0">
              <a:latin typeface="Garamond" pitchFamily="18" charset="0"/>
            </a:endParaRPr>
          </a:p>
        </p:txBody>
      </p:sp>
    </p:spTree>
    <p:extLst>
      <p:ext uri="{BB962C8B-B14F-4D97-AF65-F5344CB8AC3E}">
        <p14:creationId xmlns:p14="http://schemas.microsoft.com/office/powerpoint/2010/main" val="3391047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b="1" i="1" dirty="0">
                <a:solidFill>
                  <a:srgbClr val="0070C0"/>
                </a:solidFill>
                <a:latin typeface="Garamond" pitchFamily="18" charset="0"/>
              </a:rPr>
              <a:t>1.8</a:t>
            </a:r>
            <a:r>
              <a:rPr lang="it-IT" b="1" i="1" dirty="0">
                <a:solidFill>
                  <a:srgbClr val="0070C0"/>
                </a:solidFill>
                <a:latin typeface="Garamond" pitchFamily="18" charset="0"/>
              </a:rPr>
              <a:t> - Il rapporto di pubblico impiego</a:t>
            </a:r>
          </a:p>
        </p:txBody>
      </p:sp>
      <p:sp>
        <p:nvSpPr>
          <p:cNvPr id="3" name="Segnaposto contenuto 2"/>
          <p:cNvSpPr>
            <a:spLocks noGrp="1"/>
          </p:cNvSpPr>
          <p:nvPr>
            <p:ph idx="1"/>
          </p:nvPr>
        </p:nvSpPr>
        <p:spPr/>
        <p:txBody>
          <a:bodyPr>
            <a:normAutofit fontScale="55000" lnSpcReduction="20000"/>
          </a:bodyPr>
          <a:lstStyle/>
          <a:p>
            <a:pPr marL="0" indent="0">
              <a:buNone/>
            </a:pPr>
            <a:r>
              <a:rPr lang="it-IT" sz="5400" i="1" dirty="0">
                <a:latin typeface="Garamond" pitchFamily="18" charset="0"/>
              </a:rPr>
              <a:t>Con l'art. 5 del d.P.R. n. 333 del 1990 nasce l'impostazione secondo la quale - per esigenze sia contrattuali che contabili - il trattamento economico accessorio viene ricompreso in un unico </a:t>
            </a:r>
            <a:r>
              <a:rPr lang="it-IT" sz="5400" i="1" dirty="0">
                <a:solidFill>
                  <a:srgbClr val="FF0000"/>
                </a:solidFill>
                <a:latin typeface="Garamond" pitchFamily="18" charset="0"/>
              </a:rPr>
              <a:t>"fondo"</a:t>
            </a:r>
            <a:r>
              <a:rPr lang="it-IT" sz="5400" i="1" dirty="0">
                <a:latin typeface="Garamond" pitchFamily="18" charset="0"/>
              </a:rPr>
              <a:t>, denominato </a:t>
            </a:r>
            <a:r>
              <a:rPr lang="it-IT" sz="5400" i="1" dirty="0">
                <a:solidFill>
                  <a:srgbClr val="FF0000"/>
                </a:solidFill>
                <a:latin typeface="Garamond" pitchFamily="18" charset="0"/>
              </a:rPr>
              <a:t>"Fondo per il miglioramento dell'efficienza dei servizi"</a:t>
            </a:r>
            <a:r>
              <a:rPr lang="it-IT" sz="5400" i="1" dirty="0">
                <a:latin typeface="Garamond" pitchFamily="18" charset="0"/>
              </a:rPr>
              <a:t>, oggetto di contrattazione, stanziato di anno in anno e destinato a finanziare gli istituti economici accessori (non diversi da quelli odierni), previa regolamentazione dei relativi criteri, ivi compreso il lavoro straordinario.</a:t>
            </a:r>
          </a:p>
          <a:p>
            <a:pPr marL="0" indent="0">
              <a:buNone/>
            </a:pPr>
            <a:r>
              <a:rPr lang="it-IT" sz="5400" i="1" dirty="0">
                <a:latin typeface="Garamond" pitchFamily="18" charset="0"/>
              </a:rPr>
              <a:t>Le somme così stanziate, ove non utilizzate, finivano in economia di bilancio. </a:t>
            </a:r>
          </a:p>
          <a:p>
            <a:pPr marL="0" indent="0">
              <a:buNone/>
            </a:pPr>
            <a:r>
              <a:rPr lang="it-IT" sz="5400" i="1" dirty="0">
                <a:latin typeface="Garamond" pitchFamily="18" charset="0"/>
              </a:rPr>
              <a:t>La contrattazione non dava luogo ad atti negoziali vincolanti.</a:t>
            </a:r>
          </a:p>
          <a:p>
            <a:pPr marL="0" indent="0">
              <a:buNone/>
            </a:pPr>
            <a:endParaRPr lang="it-IT" sz="5400" i="1" dirty="0">
              <a:latin typeface="Garamond" pitchFamily="18" charset="0"/>
            </a:endParaRPr>
          </a:p>
          <a:p>
            <a:pPr marL="0" indent="0" algn="just">
              <a:buNone/>
            </a:pPr>
            <a:endParaRPr lang="it-IT" sz="5400" i="1" dirty="0">
              <a:latin typeface="Garamond" pitchFamily="18" charset="0"/>
            </a:endParaRPr>
          </a:p>
          <a:p>
            <a:pPr>
              <a:buSzPct val="60000"/>
            </a:pPr>
            <a:endParaRPr lang="it-IT" sz="5400" i="1" dirty="0">
              <a:latin typeface="Garamond" pitchFamily="18" charset="0"/>
            </a:endParaRPr>
          </a:p>
        </p:txBody>
      </p:sp>
    </p:spTree>
    <p:extLst>
      <p:ext uri="{BB962C8B-B14F-4D97-AF65-F5344CB8AC3E}">
        <p14:creationId xmlns:p14="http://schemas.microsoft.com/office/powerpoint/2010/main" val="4138107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b="1" i="1" dirty="0">
                <a:solidFill>
                  <a:srgbClr val="0070C0"/>
                </a:solidFill>
                <a:latin typeface="Garamond" pitchFamily="18" charset="0"/>
              </a:rPr>
              <a:t>1.9</a:t>
            </a:r>
            <a:r>
              <a:rPr lang="it-IT" b="1" i="1" dirty="0">
                <a:solidFill>
                  <a:srgbClr val="0070C0"/>
                </a:solidFill>
                <a:latin typeface="Garamond" pitchFamily="18" charset="0"/>
              </a:rPr>
              <a:t> - Il rapporto di pubblico impiego</a:t>
            </a:r>
          </a:p>
        </p:txBody>
      </p:sp>
      <p:sp>
        <p:nvSpPr>
          <p:cNvPr id="3" name="Segnaposto contenuto 2"/>
          <p:cNvSpPr>
            <a:spLocks noGrp="1"/>
          </p:cNvSpPr>
          <p:nvPr>
            <p:ph idx="1"/>
          </p:nvPr>
        </p:nvSpPr>
        <p:spPr/>
        <p:txBody>
          <a:bodyPr>
            <a:normAutofit fontScale="47500" lnSpcReduction="20000"/>
          </a:bodyPr>
          <a:lstStyle/>
          <a:p>
            <a:pPr marL="0" indent="0">
              <a:buNone/>
            </a:pPr>
            <a:r>
              <a:rPr lang="it-IT" sz="5400" i="1" dirty="0">
                <a:latin typeface="Garamond" pitchFamily="18" charset="0"/>
              </a:rPr>
              <a:t>Intanto, con lo stesso d.P.R. n. 333 del 1990, la dirigenza degli enti locali prende una separata strada, restando escludo dal "fondo" per il trattamento accessorio (art. 6, comma 3). </a:t>
            </a:r>
          </a:p>
          <a:p>
            <a:pPr marL="0" indent="0">
              <a:buNone/>
            </a:pPr>
            <a:r>
              <a:rPr lang="it-IT" sz="5400" i="1" dirty="0">
                <a:latin typeface="Garamond" pitchFamily="18" charset="0"/>
              </a:rPr>
              <a:t>Il trattamento economico accessorio di questa categoria di dipendenti era costituito dalla sola indennità di funzione, onnicomprensiva (art. 38) che avrebbe poi assunto la denominazione di </a:t>
            </a:r>
            <a:r>
              <a:rPr lang="it-IT" sz="5400" i="1" dirty="0">
                <a:solidFill>
                  <a:srgbClr val="FF0000"/>
                </a:solidFill>
                <a:latin typeface="Garamond" pitchFamily="18" charset="0"/>
              </a:rPr>
              <a:t>"retribuzione di posizione" </a:t>
            </a:r>
            <a:r>
              <a:rPr lang="it-IT" sz="5400" i="1" dirty="0">
                <a:latin typeface="Garamond" pitchFamily="18" charset="0"/>
              </a:rPr>
              <a:t>portandosi a traino la </a:t>
            </a:r>
            <a:r>
              <a:rPr lang="it-IT" sz="5400" i="1" dirty="0">
                <a:solidFill>
                  <a:srgbClr val="FF0000"/>
                </a:solidFill>
                <a:latin typeface="Garamond" pitchFamily="18" charset="0"/>
              </a:rPr>
              <a:t>"retribuzione di risultato"</a:t>
            </a:r>
            <a:r>
              <a:rPr lang="it-IT" sz="5400" i="1" dirty="0">
                <a:latin typeface="Garamond" pitchFamily="18" charset="0"/>
              </a:rPr>
              <a:t>.</a:t>
            </a:r>
          </a:p>
          <a:p>
            <a:pPr marL="0" indent="0">
              <a:buNone/>
            </a:pPr>
            <a:r>
              <a:rPr lang="it-IT" sz="5400" i="1" dirty="0">
                <a:latin typeface="Garamond" pitchFamily="18" charset="0"/>
              </a:rPr>
              <a:t>Nascono quindi le basi per la costituzione di due diversi "fondi":</a:t>
            </a:r>
          </a:p>
          <a:p>
            <a:pPr>
              <a:buFontTx/>
              <a:buChar char="-"/>
            </a:pPr>
            <a:r>
              <a:rPr lang="it-IT" sz="5400" i="1" dirty="0">
                <a:latin typeface="Garamond" pitchFamily="18" charset="0"/>
              </a:rPr>
              <a:t>il primo, per finanziare la retribuzione di posizione e di risultato dei dirigenti;</a:t>
            </a:r>
          </a:p>
          <a:p>
            <a:pPr>
              <a:buFontTx/>
              <a:buChar char="-"/>
            </a:pPr>
            <a:r>
              <a:rPr lang="it-IT" sz="5400" i="1" dirty="0">
                <a:latin typeface="Garamond" pitchFamily="18" charset="0"/>
              </a:rPr>
              <a:t>l'altro, per finanziare tutti gli istituti economici a carattere accessorio diversi dalle indennità fisse e continuative previste dal CCNL.</a:t>
            </a:r>
          </a:p>
          <a:p>
            <a:pPr marL="0" indent="0" algn="just">
              <a:buNone/>
            </a:pPr>
            <a:endParaRPr lang="it-IT" sz="5400" i="1" dirty="0">
              <a:latin typeface="Garamond" pitchFamily="18" charset="0"/>
            </a:endParaRPr>
          </a:p>
          <a:p>
            <a:pPr>
              <a:buSzPct val="60000"/>
            </a:pPr>
            <a:endParaRPr lang="it-IT" sz="5400" i="1" dirty="0">
              <a:latin typeface="Garamond" pitchFamily="18" charset="0"/>
            </a:endParaRPr>
          </a:p>
        </p:txBody>
      </p:sp>
    </p:spTree>
    <p:extLst>
      <p:ext uri="{BB962C8B-B14F-4D97-AF65-F5344CB8AC3E}">
        <p14:creationId xmlns:p14="http://schemas.microsoft.com/office/powerpoint/2010/main" val="383033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524000" y="1988840"/>
            <a:ext cx="6400800" cy="2158336"/>
          </a:xfrm>
        </p:spPr>
        <p:txBody>
          <a:bodyPr>
            <a:normAutofit/>
          </a:bodyPr>
          <a:lstStyle/>
          <a:p>
            <a:r>
              <a:rPr lang="it-IT" b="1" i="1" dirty="0">
                <a:solidFill>
                  <a:srgbClr val="00B050"/>
                </a:solidFill>
                <a:latin typeface="Garamond" pitchFamily="18" charset="0"/>
              </a:rPr>
              <a:t>Modulo 2</a:t>
            </a:r>
          </a:p>
          <a:p>
            <a:r>
              <a:rPr lang="it-IT" b="1" i="1" dirty="0">
                <a:solidFill>
                  <a:srgbClr val="00B050"/>
                </a:solidFill>
                <a:latin typeface="Garamond" pitchFamily="18" charset="0"/>
              </a:rPr>
              <a:t>Il regime privatistico.</a:t>
            </a:r>
          </a:p>
        </p:txBody>
      </p:sp>
      <p:sp>
        <p:nvSpPr>
          <p:cNvPr id="4" name="Sottotitolo 2">
            <a:extLst>
              <a:ext uri="{FF2B5EF4-FFF2-40B4-BE49-F238E27FC236}">
                <a16:creationId xmlns:a16="http://schemas.microsoft.com/office/drawing/2014/main" id="{733141AA-7F4E-D850-FBDA-EBBE652748AE}"/>
              </a:ext>
            </a:extLst>
          </p:cNvPr>
          <p:cNvSpPr txBox="1">
            <a:spLocks/>
          </p:cNvSpPr>
          <p:nvPr/>
        </p:nvSpPr>
        <p:spPr>
          <a:xfrm>
            <a:off x="1524000" y="2198385"/>
            <a:ext cx="6400800" cy="4469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it-IT" sz="1800" b="1" i="1" dirty="0">
              <a:latin typeface="Garamond" pitchFamily="18" charset="0"/>
            </a:endParaRPr>
          </a:p>
        </p:txBody>
      </p:sp>
    </p:spTree>
    <p:extLst>
      <p:ext uri="{BB962C8B-B14F-4D97-AF65-F5344CB8AC3E}">
        <p14:creationId xmlns:p14="http://schemas.microsoft.com/office/powerpoint/2010/main" val="1606865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3200" b="1" i="1" dirty="0">
                <a:latin typeface="Garamond" pitchFamily="18" charset="0"/>
              </a:rPr>
              <a:t>1. Presupposti</a:t>
            </a:r>
            <a:endParaRPr lang="it-IT" b="1" i="1" dirty="0">
              <a:latin typeface="Garamond" pitchFamily="18" charset="0"/>
            </a:endParaRPr>
          </a:p>
        </p:txBody>
      </p:sp>
      <p:sp>
        <p:nvSpPr>
          <p:cNvPr id="3" name="Segnaposto contenuto 2"/>
          <p:cNvSpPr>
            <a:spLocks noGrp="1"/>
          </p:cNvSpPr>
          <p:nvPr>
            <p:ph idx="1"/>
          </p:nvPr>
        </p:nvSpPr>
        <p:spPr>
          <a:xfrm>
            <a:off x="457200" y="1124744"/>
            <a:ext cx="8229600" cy="5001419"/>
          </a:xfrm>
        </p:spPr>
        <p:txBody>
          <a:bodyPr>
            <a:normAutofit fontScale="92500" lnSpcReduction="10000"/>
          </a:bodyPr>
          <a:lstStyle/>
          <a:p>
            <a:pPr marL="0" indent="0">
              <a:buNone/>
            </a:pPr>
            <a:r>
              <a:rPr lang="it-IT" sz="3600" i="1" dirty="0">
                <a:latin typeface="Garamond" pitchFamily="18" charset="0"/>
              </a:rPr>
              <a:t>Il processo di privatizzazione del pubblico impiego, iniziato con il d.lgs. 3 febbraio 1993, n. 29 (ora confluito nel d.lgs. 30 marzo 2001, n. 165), ha devoluto la disciplina del rapporto di lavoro dei dipendenti pubblici (ma non tutti) alle norme dello stesso decreto, a quelle del codice civile sul rapporto di lavoro nell'impresa ed </a:t>
            </a:r>
            <a:r>
              <a:rPr lang="it-IT" sz="3600" i="1" dirty="0">
                <a:solidFill>
                  <a:srgbClr val="FF0000"/>
                </a:solidFill>
                <a:latin typeface="Garamond" pitchFamily="18" charset="0"/>
              </a:rPr>
              <a:t>ai contratti collettivi</a:t>
            </a:r>
            <a:r>
              <a:rPr lang="it-IT" sz="3600" i="1" dirty="0">
                <a:latin typeface="Garamond" pitchFamily="18" charset="0"/>
              </a:rPr>
              <a:t> (di cui all'art. 39 della Costituzione), altresì prevedendo due livelli di contrattazione:</a:t>
            </a:r>
          </a:p>
          <a:p>
            <a:pPr>
              <a:buSzPct val="60000"/>
            </a:pPr>
            <a:r>
              <a:rPr lang="it-IT" sz="3600" i="1" dirty="0">
                <a:latin typeface="Garamond" pitchFamily="18" charset="0"/>
              </a:rPr>
              <a:t>il primo, di livello nazionale (CCNL);</a:t>
            </a:r>
          </a:p>
          <a:p>
            <a:pPr>
              <a:buSzPct val="60000"/>
            </a:pPr>
            <a:r>
              <a:rPr lang="it-IT" sz="3500" i="1" kern="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il secondo, integrativo, di livello decentrato (CCID).</a:t>
            </a:r>
            <a:endParaRPr lang="it-IT" sz="3500" i="1" kern="1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7942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i="1" dirty="0">
                <a:solidFill>
                  <a:srgbClr val="00B050"/>
                </a:solidFill>
                <a:latin typeface="Garamond" pitchFamily="18" charset="0"/>
              </a:rPr>
              <a:t>2.1</a:t>
            </a:r>
            <a:r>
              <a:rPr lang="it-IT" b="1" i="1" dirty="0">
                <a:solidFill>
                  <a:srgbClr val="00B050"/>
                </a:solidFill>
                <a:latin typeface="Garamond" pitchFamily="18" charset="0"/>
              </a:rPr>
              <a:t> - Il regime privatistico</a:t>
            </a:r>
          </a:p>
        </p:txBody>
      </p:sp>
      <p:sp>
        <p:nvSpPr>
          <p:cNvPr id="3" name="Segnaposto contenuto 2"/>
          <p:cNvSpPr>
            <a:spLocks noGrp="1"/>
          </p:cNvSpPr>
          <p:nvPr>
            <p:ph idx="1"/>
          </p:nvPr>
        </p:nvSpPr>
        <p:spPr/>
        <p:txBody>
          <a:bodyPr>
            <a:normAutofit fontScale="47500" lnSpcReduction="20000"/>
          </a:bodyPr>
          <a:lstStyle/>
          <a:p>
            <a:pPr marL="0" indent="0">
              <a:buNone/>
            </a:pPr>
            <a:r>
              <a:rPr lang="it-IT" sz="5400" i="1" dirty="0">
                <a:latin typeface="Garamond" pitchFamily="18" charset="0"/>
              </a:rPr>
              <a:t>Con il d.lgs. n. 29 del 1993 inizia il processo di privatizzazione del pubblico impiego, il cui rapporto di lavoro passa dal regime pubblicistico, regolamentato con d.P.R., al nuovo regime privatistico, regolamentato con i CCNL di cui all'art. 39 della Costituzione. Tale processo segna una precisa linea di demarcazione tra la competenza normativa riguardante la costituzione del rapporto di lavoro, che resta di competenza della legge (ex art. 97 Cost.), e la gestione dello stesso, che viene in parte devoluta alla contrattazione collettiva:</a:t>
            </a:r>
          </a:p>
          <a:p>
            <a:pPr>
              <a:buFontTx/>
              <a:buChar char="-"/>
            </a:pPr>
            <a:r>
              <a:rPr lang="it-IT" sz="5400" i="1" dirty="0">
                <a:latin typeface="Garamond" pitchFamily="18" charset="0"/>
              </a:rPr>
              <a:t>di 1° livello (Contratti collettivi nazionali di lavoro - CCNL),</a:t>
            </a:r>
          </a:p>
          <a:p>
            <a:pPr>
              <a:buFontTx/>
              <a:buChar char="-"/>
            </a:pPr>
            <a:r>
              <a:rPr lang="it-IT" sz="5400" i="1" dirty="0">
                <a:latin typeface="Garamond" pitchFamily="18" charset="0"/>
              </a:rPr>
              <a:t>e di 2° livello (Contratti collettivi integrativi decentrati - CCID),</a:t>
            </a:r>
          </a:p>
          <a:p>
            <a:pPr marL="0" indent="0">
              <a:buNone/>
            </a:pPr>
            <a:r>
              <a:rPr lang="it-IT" sz="5400" i="1" dirty="0">
                <a:latin typeface="Garamond" pitchFamily="18" charset="0"/>
              </a:rPr>
              <a:t>laddove i secondi costituiscono fonte normativa secondaria, subordinati anche a tutte le clausole della contrattazione di 1° livello (per: ambito di competenza, iter formativo, limiti di spesa).</a:t>
            </a:r>
          </a:p>
        </p:txBody>
      </p:sp>
    </p:spTree>
    <p:extLst>
      <p:ext uri="{BB962C8B-B14F-4D97-AF65-F5344CB8AC3E}">
        <p14:creationId xmlns:p14="http://schemas.microsoft.com/office/powerpoint/2010/main" val="1633352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i="1" dirty="0">
                <a:solidFill>
                  <a:srgbClr val="00B050"/>
                </a:solidFill>
                <a:latin typeface="Garamond" pitchFamily="18" charset="0"/>
              </a:rPr>
              <a:t>2.2</a:t>
            </a:r>
            <a:r>
              <a:rPr lang="it-IT" b="1" i="1" dirty="0">
                <a:solidFill>
                  <a:srgbClr val="00B050"/>
                </a:solidFill>
                <a:latin typeface="Garamond" pitchFamily="18" charset="0"/>
              </a:rPr>
              <a:t> - Il regime privatistico</a:t>
            </a:r>
          </a:p>
        </p:txBody>
      </p:sp>
      <p:sp>
        <p:nvSpPr>
          <p:cNvPr id="3" name="Segnaposto contenuto 2"/>
          <p:cNvSpPr>
            <a:spLocks noGrp="1"/>
          </p:cNvSpPr>
          <p:nvPr>
            <p:ph idx="1"/>
          </p:nvPr>
        </p:nvSpPr>
        <p:spPr>
          <a:xfrm>
            <a:off x="457200" y="1417638"/>
            <a:ext cx="8229600" cy="4708525"/>
          </a:xfrm>
        </p:spPr>
        <p:txBody>
          <a:bodyPr>
            <a:noAutofit/>
          </a:bodyPr>
          <a:lstStyle/>
          <a:p>
            <a:pPr marL="0" indent="0">
              <a:buNone/>
            </a:pPr>
            <a:r>
              <a:rPr lang="it-IT" sz="2400" i="1" dirty="0">
                <a:latin typeface="Garamond" pitchFamily="18" charset="0"/>
              </a:rPr>
              <a:t>Per la disciplina del rapporto di lavoro pubblico in regime privatistico in sede di contrattazione di 1° livello, la relativa competenza viene innanzitutto suddivisa per comparti (amministrazioni dello Stato, regioni ed enti locali, sanità, scuola, ecc.) e per ogni comparto viene prevista una separata area di contrattazione della relativa dirigenza.</a:t>
            </a:r>
          </a:p>
          <a:p>
            <a:pPr marL="0" indent="0">
              <a:buNone/>
            </a:pPr>
            <a:r>
              <a:rPr lang="it-IT" sz="2400" i="1" dirty="0">
                <a:latin typeface="Garamond" pitchFamily="18" charset="0"/>
              </a:rPr>
              <a:t>La distinzione viene quindi prevalentemente fatta con riferimento a:</a:t>
            </a:r>
          </a:p>
          <a:p>
            <a:pPr>
              <a:buSzPct val="60000"/>
            </a:pPr>
            <a:r>
              <a:rPr lang="it-IT" sz="2400" i="1" dirty="0">
                <a:latin typeface="Garamond" pitchFamily="18" charset="0"/>
              </a:rPr>
              <a:t>personale non dirigente;</a:t>
            </a:r>
          </a:p>
          <a:p>
            <a:pPr>
              <a:buSzPct val="60000"/>
            </a:pPr>
            <a:r>
              <a:rPr lang="it-IT" sz="2400" i="1" dirty="0">
                <a:latin typeface="Garamond" pitchFamily="18" charset="0"/>
              </a:rPr>
              <a:t>personale dell’area della dirigenza.</a:t>
            </a:r>
          </a:p>
          <a:p>
            <a:pPr marL="0" indent="0">
              <a:buNone/>
            </a:pPr>
            <a:r>
              <a:rPr lang="it-IT" sz="2400" i="1" dirty="0">
                <a:latin typeface="Garamond" pitchFamily="18" charset="0"/>
              </a:rPr>
              <a:t>Quella dei segretari comunali e provinciali va inizialmente a costituire una separata area di contrattazione del personale non dirigente degli enti locali per poi confluire nell’attuale area della dirigenza del comparto Funzioni locali, riguardante la dirigenza degli enti locali e la dirigenza non medica della sanità.</a:t>
            </a:r>
          </a:p>
        </p:txBody>
      </p:sp>
    </p:spTree>
    <p:extLst>
      <p:ext uri="{BB962C8B-B14F-4D97-AF65-F5344CB8AC3E}">
        <p14:creationId xmlns:p14="http://schemas.microsoft.com/office/powerpoint/2010/main" val="3995398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i="1" dirty="0">
                <a:solidFill>
                  <a:srgbClr val="00B050"/>
                </a:solidFill>
                <a:latin typeface="Garamond" pitchFamily="18" charset="0"/>
              </a:rPr>
              <a:t>2.3</a:t>
            </a:r>
            <a:r>
              <a:rPr lang="it-IT" b="1" i="1" dirty="0">
                <a:solidFill>
                  <a:srgbClr val="00B050"/>
                </a:solidFill>
                <a:latin typeface="Garamond" pitchFamily="18" charset="0"/>
              </a:rPr>
              <a:t> - Il regime privatistico</a:t>
            </a:r>
          </a:p>
        </p:txBody>
      </p:sp>
      <p:sp>
        <p:nvSpPr>
          <p:cNvPr id="3" name="Segnaposto contenuto 2"/>
          <p:cNvSpPr>
            <a:spLocks noGrp="1"/>
          </p:cNvSpPr>
          <p:nvPr>
            <p:ph idx="1"/>
          </p:nvPr>
        </p:nvSpPr>
        <p:spPr/>
        <p:txBody>
          <a:bodyPr>
            <a:normAutofit fontScale="62500" lnSpcReduction="20000"/>
          </a:bodyPr>
          <a:lstStyle/>
          <a:p>
            <a:pPr marL="0" indent="-742950">
              <a:buNone/>
            </a:pPr>
            <a:r>
              <a:rPr lang="it-IT" sz="5400" i="1" dirty="0">
                <a:latin typeface="Garamond" pitchFamily="18" charset="0"/>
              </a:rPr>
              <a:t>Dal 2016 i comparti del pubblico impiego sono:</a:t>
            </a:r>
          </a:p>
          <a:p>
            <a:pPr lvl="0"/>
            <a:r>
              <a:rPr lang="it-IT" sz="5400" i="1" dirty="0">
                <a:latin typeface="Garamond" pitchFamily="18" charset="0"/>
              </a:rPr>
              <a:t>Comparto delle Funzioni centrali;</a:t>
            </a:r>
          </a:p>
          <a:p>
            <a:pPr lvl="0"/>
            <a:r>
              <a:rPr lang="it-IT" sz="5400" i="1" dirty="0">
                <a:latin typeface="Garamond" pitchFamily="18" charset="0"/>
              </a:rPr>
              <a:t>Comparto delle </a:t>
            </a:r>
            <a:r>
              <a:rPr lang="it-IT" sz="5400" b="1" i="1" dirty="0">
                <a:solidFill>
                  <a:srgbClr val="FF0000"/>
                </a:solidFill>
                <a:latin typeface="Garamond" pitchFamily="18" charset="0"/>
              </a:rPr>
              <a:t>Funzioni locali</a:t>
            </a:r>
            <a:r>
              <a:rPr lang="it-IT" sz="5400" i="1" dirty="0">
                <a:latin typeface="Garamond" pitchFamily="18" charset="0"/>
              </a:rPr>
              <a:t>;</a:t>
            </a:r>
          </a:p>
          <a:p>
            <a:pPr lvl="0"/>
            <a:r>
              <a:rPr lang="it-IT" sz="5400" i="1" dirty="0">
                <a:latin typeface="Garamond" pitchFamily="18" charset="0"/>
              </a:rPr>
              <a:t>Comparto dell’Istruzione e della ricerca;</a:t>
            </a:r>
          </a:p>
          <a:p>
            <a:pPr lvl="0"/>
            <a:r>
              <a:rPr lang="it-IT" sz="5400" i="1" dirty="0">
                <a:latin typeface="Garamond" pitchFamily="18" charset="0"/>
              </a:rPr>
              <a:t>Comparto della Sanità;</a:t>
            </a:r>
          </a:p>
          <a:p>
            <a:pPr marL="0" lvl="0">
              <a:buNone/>
            </a:pPr>
            <a:r>
              <a:rPr lang="it-IT" sz="5400" i="1" dirty="0">
                <a:latin typeface="Garamond" pitchFamily="18" charset="0"/>
              </a:rPr>
              <a:t>restando “fuori comparto” il personale in servizio presso la Presidenza del consiglio dei ministri.</a:t>
            </a:r>
          </a:p>
          <a:p>
            <a:pPr marL="0" lvl="0">
              <a:buNone/>
            </a:pPr>
            <a:r>
              <a:rPr lang="it-IT" sz="5400" i="1" dirty="0">
                <a:latin typeface="Garamond" pitchFamily="18" charset="0"/>
              </a:rPr>
              <a:t>Quelle della dirigenza costituiscono separate aree di contrattazione.</a:t>
            </a:r>
          </a:p>
          <a:p>
            <a:pPr marL="0" indent="0">
              <a:buNone/>
            </a:pPr>
            <a:endParaRPr lang="it-IT" sz="5400" i="1" dirty="0">
              <a:latin typeface="Garamond" pitchFamily="18" charset="0"/>
            </a:endParaRPr>
          </a:p>
        </p:txBody>
      </p:sp>
    </p:spTree>
    <p:extLst>
      <p:ext uri="{BB962C8B-B14F-4D97-AF65-F5344CB8AC3E}">
        <p14:creationId xmlns:p14="http://schemas.microsoft.com/office/powerpoint/2010/main" val="3448665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i="1" dirty="0">
                <a:solidFill>
                  <a:srgbClr val="00B050"/>
                </a:solidFill>
                <a:latin typeface="Garamond" pitchFamily="18" charset="0"/>
              </a:rPr>
              <a:t>2.4</a:t>
            </a:r>
            <a:r>
              <a:rPr lang="it-IT" b="1" i="1" dirty="0">
                <a:solidFill>
                  <a:srgbClr val="00B050"/>
                </a:solidFill>
                <a:latin typeface="Garamond" pitchFamily="18" charset="0"/>
              </a:rPr>
              <a:t> - Il regime privatistico</a:t>
            </a:r>
          </a:p>
        </p:txBody>
      </p:sp>
      <p:sp>
        <p:nvSpPr>
          <p:cNvPr id="3" name="Segnaposto contenuto 2"/>
          <p:cNvSpPr>
            <a:spLocks noGrp="1"/>
          </p:cNvSpPr>
          <p:nvPr>
            <p:ph idx="1"/>
          </p:nvPr>
        </p:nvSpPr>
        <p:spPr>
          <a:xfrm>
            <a:off x="457200" y="1268760"/>
            <a:ext cx="8229600" cy="5034389"/>
          </a:xfrm>
        </p:spPr>
        <p:txBody>
          <a:bodyPr>
            <a:normAutofit/>
          </a:bodyPr>
          <a:lstStyle/>
          <a:p>
            <a:pPr marL="0" indent="0" algn="ctr">
              <a:buNone/>
            </a:pPr>
            <a:r>
              <a:rPr lang="it-IT" sz="4000" i="1" dirty="0">
                <a:latin typeface="Garamond" pitchFamily="18" charset="0"/>
              </a:rPr>
              <a:t>L’evoluzione della competenza contrattuale</a:t>
            </a:r>
          </a:p>
        </p:txBody>
      </p:sp>
      <p:sp>
        <p:nvSpPr>
          <p:cNvPr id="4" name="Ovale 3"/>
          <p:cNvSpPr/>
          <p:nvPr/>
        </p:nvSpPr>
        <p:spPr>
          <a:xfrm>
            <a:off x="1081066" y="4635314"/>
            <a:ext cx="1818202" cy="1518311"/>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Dirigenza enti locali</a:t>
            </a:r>
          </a:p>
        </p:txBody>
      </p:sp>
      <p:sp>
        <p:nvSpPr>
          <p:cNvPr id="5" name="Ovale 4"/>
          <p:cNvSpPr/>
          <p:nvPr/>
        </p:nvSpPr>
        <p:spPr>
          <a:xfrm>
            <a:off x="4139952" y="3506883"/>
            <a:ext cx="1656184" cy="10801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Segretari comunali</a:t>
            </a:r>
          </a:p>
        </p:txBody>
      </p:sp>
      <p:sp>
        <p:nvSpPr>
          <p:cNvPr id="6" name="Ovale 5"/>
          <p:cNvSpPr/>
          <p:nvPr/>
        </p:nvSpPr>
        <p:spPr>
          <a:xfrm>
            <a:off x="4037112" y="2119711"/>
            <a:ext cx="1656184" cy="108012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Personale non dirigente</a:t>
            </a:r>
          </a:p>
        </p:txBody>
      </p:sp>
      <p:sp>
        <p:nvSpPr>
          <p:cNvPr id="7" name="Ovale 6"/>
          <p:cNvSpPr/>
          <p:nvPr/>
        </p:nvSpPr>
        <p:spPr>
          <a:xfrm>
            <a:off x="1187624" y="2788574"/>
            <a:ext cx="1656184" cy="108012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Personale comparto enti locali</a:t>
            </a:r>
          </a:p>
        </p:txBody>
      </p:sp>
      <p:sp>
        <p:nvSpPr>
          <p:cNvPr id="9" name="Ovale 8"/>
          <p:cNvSpPr/>
          <p:nvPr/>
        </p:nvSpPr>
        <p:spPr>
          <a:xfrm>
            <a:off x="6733788" y="4310935"/>
            <a:ext cx="2088232" cy="1848206"/>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Area dirigenza enti locali e sanità e segretari</a:t>
            </a:r>
          </a:p>
        </p:txBody>
      </p:sp>
      <p:sp>
        <p:nvSpPr>
          <p:cNvPr id="10" name="Ovale 9"/>
          <p:cNvSpPr/>
          <p:nvPr/>
        </p:nvSpPr>
        <p:spPr>
          <a:xfrm>
            <a:off x="4019578" y="5051204"/>
            <a:ext cx="1656184" cy="1191428"/>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Area dirigenza enti locali</a:t>
            </a:r>
          </a:p>
        </p:txBody>
      </p:sp>
      <p:sp>
        <p:nvSpPr>
          <p:cNvPr id="11" name="Ovale 10"/>
          <p:cNvSpPr/>
          <p:nvPr/>
        </p:nvSpPr>
        <p:spPr>
          <a:xfrm>
            <a:off x="6777066" y="2090372"/>
            <a:ext cx="2082940" cy="184825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Comparto personale non dirigente  enti locali</a:t>
            </a:r>
          </a:p>
        </p:txBody>
      </p:sp>
      <p:sp>
        <p:nvSpPr>
          <p:cNvPr id="12" name="Freccia a destra 11"/>
          <p:cNvSpPr/>
          <p:nvPr/>
        </p:nvSpPr>
        <p:spPr>
          <a:xfrm rot="20652267">
            <a:off x="2999688" y="2991642"/>
            <a:ext cx="93610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Freccia a destra 12"/>
          <p:cNvSpPr/>
          <p:nvPr/>
        </p:nvSpPr>
        <p:spPr>
          <a:xfrm rot="1217718">
            <a:off x="5635362" y="4612455"/>
            <a:ext cx="93610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a destra 13"/>
          <p:cNvSpPr/>
          <p:nvPr/>
        </p:nvSpPr>
        <p:spPr>
          <a:xfrm rot="1217718">
            <a:off x="3089756" y="3636422"/>
            <a:ext cx="93610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reccia a destra 14"/>
          <p:cNvSpPr/>
          <p:nvPr/>
        </p:nvSpPr>
        <p:spPr>
          <a:xfrm rot="20652267">
            <a:off x="5755677" y="5400592"/>
            <a:ext cx="93610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a destra 15"/>
          <p:cNvSpPr/>
          <p:nvPr/>
        </p:nvSpPr>
        <p:spPr>
          <a:xfrm>
            <a:off x="2971097" y="5519534"/>
            <a:ext cx="93610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Freccia a destra 16"/>
          <p:cNvSpPr/>
          <p:nvPr/>
        </p:nvSpPr>
        <p:spPr>
          <a:xfrm>
            <a:off x="5767129" y="2681069"/>
            <a:ext cx="93610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65640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i="1" dirty="0">
                <a:solidFill>
                  <a:srgbClr val="00B050"/>
                </a:solidFill>
                <a:latin typeface="Garamond" pitchFamily="18" charset="0"/>
              </a:rPr>
              <a:t>2.5</a:t>
            </a:r>
            <a:r>
              <a:rPr lang="it-IT" b="1" i="1" dirty="0">
                <a:solidFill>
                  <a:srgbClr val="00B050"/>
                </a:solidFill>
                <a:latin typeface="Garamond" pitchFamily="18" charset="0"/>
              </a:rPr>
              <a:t> - Il regime privatistico</a:t>
            </a:r>
          </a:p>
        </p:txBody>
      </p:sp>
      <p:sp>
        <p:nvSpPr>
          <p:cNvPr id="3" name="Segnaposto contenuto 2"/>
          <p:cNvSpPr>
            <a:spLocks noGrp="1"/>
          </p:cNvSpPr>
          <p:nvPr>
            <p:ph idx="1"/>
          </p:nvPr>
        </p:nvSpPr>
        <p:spPr/>
        <p:txBody>
          <a:bodyPr>
            <a:normAutofit/>
          </a:bodyPr>
          <a:lstStyle/>
          <a:p>
            <a:pPr marL="0" indent="-742950" algn="ctr">
              <a:buNone/>
            </a:pPr>
            <a:r>
              <a:rPr lang="it-IT" i="1" dirty="0">
                <a:latin typeface="Garamond" pitchFamily="18" charset="0"/>
              </a:rPr>
              <a:t>I livelli contrattuali delle qualifiche negli enti locali</a:t>
            </a:r>
          </a:p>
          <a:p>
            <a:pPr marL="0" indent="0">
              <a:buNone/>
            </a:pPr>
            <a:endParaRPr lang="it-IT" sz="5400" i="1" dirty="0">
              <a:latin typeface="Garamond" pitchFamily="18" charset="0"/>
            </a:endParaRPr>
          </a:p>
        </p:txBody>
      </p:sp>
      <p:sp>
        <p:nvSpPr>
          <p:cNvPr id="4" name="Rettangolo con angoli arrotondati 3">
            <a:extLst>
              <a:ext uri="{FF2B5EF4-FFF2-40B4-BE49-F238E27FC236}">
                <a16:creationId xmlns:a16="http://schemas.microsoft.com/office/drawing/2014/main" id="{4211D2F0-AC20-0782-9E9E-EDC2C4BA5571}"/>
              </a:ext>
            </a:extLst>
          </p:cNvPr>
          <p:cNvSpPr/>
          <p:nvPr/>
        </p:nvSpPr>
        <p:spPr>
          <a:xfrm>
            <a:off x="2699792" y="2564904"/>
            <a:ext cx="1728192" cy="864096"/>
          </a:xfrm>
          <a:prstGeom prst="roundRect">
            <a:avLst/>
          </a:prstGeom>
          <a:solidFill>
            <a:schemeClr val="tx2">
              <a:lumMod val="20000"/>
              <a:lumOff val="80000"/>
            </a:schemeClr>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Dirigenti</a:t>
            </a:r>
          </a:p>
        </p:txBody>
      </p:sp>
      <p:sp>
        <p:nvSpPr>
          <p:cNvPr id="5" name="Rettangolo con angoli arrotondati 4">
            <a:extLst>
              <a:ext uri="{FF2B5EF4-FFF2-40B4-BE49-F238E27FC236}">
                <a16:creationId xmlns:a16="http://schemas.microsoft.com/office/drawing/2014/main" id="{CD94DEE2-FB12-205C-A050-CB4E28CAD0E0}"/>
              </a:ext>
            </a:extLst>
          </p:cNvPr>
          <p:cNvSpPr/>
          <p:nvPr/>
        </p:nvSpPr>
        <p:spPr>
          <a:xfrm>
            <a:off x="4785488" y="2564904"/>
            <a:ext cx="1728192" cy="864096"/>
          </a:xfrm>
          <a:prstGeom prst="roundRect">
            <a:avLst/>
          </a:prstGeom>
          <a:solidFill>
            <a:srgbClr val="FFFF00"/>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Personale nelle Aree (non dirigenti)</a:t>
            </a:r>
          </a:p>
        </p:txBody>
      </p:sp>
      <p:sp>
        <p:nvSpPr>
          <p:cNvPr id="6" name="Rettangolo con angoli arrotondati 5">
            <a:extLst>
              <a:ext uri="{FF2B5EF4-FFF2-40B4-BE49-F238E27FC236}">
                <a16:creationId xmlns:a16="http://schemas.microsoft.com/office/drawing/2014/main" id="{3F940516-ACC6-45C5-EB43-DB48807AD693}"/>
              </a:ext>
            </a:extLst>
          </p:cNvPr>
          <p:cNvSpPr/>
          <p:nvPr/>
        </p:nvSpPr>
        <p:spPr>
          <a:xfrm>
            <a:off x="6837512" y="2577181"/>
            <a:ext cx="1728192" cy="864096"/>
          </a:xfrm>
          <a:prstGeom prst="roundRect">
            <a:avLst/>
          </a:prstGeom>
          <a:solidFill>
            <a:srgbClr val="92D050"/>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Segretari comunali e provinciali</a:t>
            </a:r>
          </a:p>
        </p:txBody>
      </p:sp>
      <p:sp>
        <p:nvSpPr>
          <p:cNvPr id="7" name="Rettangolo con angoli arrotondati 6">
            <a:extLst>
              <a:ext uri="{FF2B5EF4-FFF2-40B4-BE49-F238E27FC236}">
                <a16:creationId xmlns:a16="http://schemas.microsoft.com/office/drawing/2014/main" id="{D2E5548F-3E1E-6FC6-B3BD-14C1FFFA021F}"/>
              </a:ext>
            </a:extLst>
          </p:cNvPr>
          <p:cNvSpPr/>
          <p:nvPr/>
        </p:nvSpPr>
        <p:spPr>
          <a:xfrm>
            <a:off x="2694112" y="3761849"/>
            <a:ext cx="1728192" cy="864096"/>
          </a:xfrm>
          <a:prstGeom prst="roundRect">
            <a:avLst/>
          </a:prstGeom>
          <a:solidFill>
            <a:schemeClr val="tx2">
              <a:lumMod val="20000"/>
              <a:lumOff val="80000"/>
            </a:schemeClr>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CCNL (nazionale)</a:t>
            </a:r>
          </a:p>
        </p:txBody>
      </p:sp>
      <p:sp>
        <p:nvSpPr>
          <p:cNvPr id="8" name="Rettangolo con angoli arrotondati 7">
            <a:extLst>
              <a:ext uri="{FF2B5EF4-FFF2-40B4-BE49-F238E27FC236}">
                <a16:creationId xmlns:a16="http://schemas.microsoft.com/office/drawing/2014/main" id="{D687D681-C0F3-CA0F-14F7-968B715B7B22}"/>
              </a:ext>
            </a:extLst>
          </p:cNvPr>
          <p:cNvSpPr/>
          <p:nvPr/>
        </p:nvSpPr>
        <p:spPr>
          <a:xfrm>
            <a:off x="4785488" y="3771487"/>
            <a:ext cx="1728192" cy="864096"/>
          </a:xfrm>
          <a:prstGeom prst="roundRect">
            <a:avLst/>
          </a:prstGeom>
          <a:solidFill>
            <a:srgbClr val="FFFF00"/>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CCNL (nazionale)</a:t>
            </a:r>
          </a:p>
        </p:txBody>
      </p:sp>
      <p:sp>
        <p:nvSpPr>
          <p:cNvPr id="9" name="Rettangolo con angoli arrotondati 8">
            <a:extLst>
              <a:ext uri="{FF2B5EF4-FFF2-40B4-BE49-F238E27FC236}">
                <a16:creationId xmlns:a16="http://schemas.microsoft.com/office/drawing/2014/main" id="{B5D2EF69-A969-1DB3-C3E3-3DFA9BC641EB}"/>
              </a:ext>
            </a:extLst>
          </p:cNvPr>
          <p:cNvSpPr/>
          <p:nvPr/>
        </p:nvSpPr>
        <p:spPr>
          <a:xfrm>
            <a:off x="4785488" y="4854857"/>
            <a:ext cx="1728192" cy="864096"/>
          </a:xfrm>
          <a:prstGeom prst="roundRect">
            <a:avLst/>
          </a:prstGeom>
          <a:solidFill>
            <a:srgbClr val="FFFF00"/>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CCID (per ente)</a:t>
            </a:r>
          </a:p>
        </p:txBody>
      </p:sp>
      <p:sp>
        <p:nvSpPr>
          <p:cNvPr id="10" name="Rettangolo con angoli arrotondati 9">
            <a:extLst>
              <a:ext uri="{FF2B5EF4-FFF2-40B4-BE49-F238E27FC236}">
                <a16:creationId xmlns:a16="http://schemas.microsoft.com/office/drawing/2014/main" id="{641446AB-5709-BFAF-5A7E-D6DCE6D943DB}"/>
              </a:ext>
            </a:extLst>
          </p:cNvPr>
          <p:cNvSpPr/>
          <p:nvPr/>
        </p:nvSpPr>
        <p:spPr>
          <a:xfrm>
            <a:off x="6847453" y="4854857"/>
            <a:ext cx="1728192" cy="864096"/>
          </a:xfrm>
          <a:prstGeom prst="roundRect">
            <a:avLst/>
          </a:prstGeom>
          <a:solidFill>
            <a:srgbClr val="92D050"/>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CCNL (nazionale)</a:t>
            </a:r>
          </a:p>
        </p:txBody>
      </p:sp>
      <p:sp>
        <p:nvSpPr>
          <p:cNvPr id="12" name="Rettangolo 11">
            <a:extLst>
              <a:ext uri="{FF2B5EF4-FFF2-40B4-BE49-F238E27FC236}">
                <a16:creationId xmlns:a16="http://schemas.microsoft.com/office/drawing/2014/main" id="{A4B720FD-DCFE-B876-4059-F7B15444A79A}"/>
              </a:ext>
            </a:extLst>
          </p:cNvPr>
          <p:cNvSpPr/>
          <p:nvPr/>
        </p:nvSpPr>
        <p:spPr>
          <a:xfrm>
            <a:off x="767184" y="3761849"/>
            <a:ext cx="1562223" cy="86409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Contrattazione di 1° livello</a:t>
            </a:r>
          </a:p>
        </p:txBody>
      </p:sp>
      <p:sp>
        <p:nvSpPr>
          <p:cNvPr id="13" name="Rettangolo 12">
            <a:extLst>
              <a:ext uri="{FF2B5EF4-FFF2-40B4-BE49-F238E27FC236}">
                <a16:creationId xmlns:a16="http://schemas.microsoft.com/office/drawing/2014/main" id="{CB82C39C-AEEE-7220-7D5E-74DB0764F0EC}"/>
              </a:ext>
            </a:extLst>
          </p:cNvPr>
          <p:cNvSpPr/>
          <p:nvPr/>
        </p:nvSpPr>
        <p:spPr>
          <a:xfrm>
            <a:off x="767185" y="4825752"/>
            <a:ext cx="1562223" cy="86409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Contrattazione di 2° livello</a:t>
            </a:r>
          </a:p>
        </p:txBody>
      </p:sp>
      <p:sp>
        <p:nvSpPr>
          <p:cNvPr id="14" name="Rettangolo con angoli arrotondati 13">
            <a:extLst>
              <a:ext uri="{FF2B5EF4-FFF2-40B4-BE49-F238E27FC236}">
                <a16:creationId xmlns:a16="http://schemas.microsoft.com/office/drawing/2014/main" id="{A25E671B-CADD-FE1C-EC83-3CD81A6A195D}"/>
              </a:ext>
            </a:extLst>
          </p:cNvPr>
          <p:cNvSpPr/>
          <p:nvPr/>
        </p:nvSpPr>
        <p:spPr>
          <a:xfrm>
            <a:off x="2694112" y="4827983"/>
            <a:ext cx="1728192" cy="864096"/>
          </a:xfrm>
          <a:prstGeom prst="roundRect">
            <a:avLst/>
          </a:prstGeom>
          <a:solidFill>
            <a:schemeClr val="tx2">
              <a:lumMod val="20000"/>
              <a:lumOff val="80000"/>
            </a:schemeClr>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CCID (per ente)</a:t>
            </a:r>
          </a:p>
        </p:txBody>
      </p:sp>
      <p:sp>
        <p:nvSpPr>
          <p:cNvPr id="15" name="Rettangolo con angoli arrotondati 14">
            <a:extLst>
              <a:ext uri="{FF2B5EF4-FFF2-40B4-BE49-F238E27FC236}">
                <a16:creationId xmlns:a16="http://schemas.microsoft.com/office/drawing/2014/main" id="{27E1F893-38F3-17DC-D4C5-BD1CE575E60F}"/>
              </a:ext>
            </a:extLst>
          </p:cNvPr>
          <p:cNvSpPr/>
          <p:nvPr/>
        </p:nvSpPr>
        <p:spPr>
          <a:xfrm>
            <a:off x="6837512" y="3761849"/>
            <a:ext cx="1728192" cy="864096"/>
          </a:xfrm>
          <a:prstGeom prst="roundRect">
            <a:avLst/>
          </a:prstGeom>
          <a:solidFill>
            <a:srgbClr val="92D050"/>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CCNL (nazionale)</a:t>
            </a:r>
          </a:p>
        </p:txBody>
      </p:sp>
      <p:sp>
        <p:nvSpPr>
          <p:cNvPr id="17" name="Freccia a destra 16">
            <a:extLst>
              <a:ext uri="{FF2B5EF4-FFF2-40B4-BE49-F238E27FC236}">
                <a16:creationId xmlns:a16="http://schemas.microsoft.com/office/drawing/2014/main" id="{8C05E372-2607-4FCC-E55F-8495EA0AC2B1}"/>
              </a:ext>
            </a:extLst>
          </p:cNvPr>
          <p:cNvSpPr/>
          <p:nvPr/>
        </p:nvSpPr>
        <p:spPr>
          <a:xfrm flipV="1">
            <a:off x="2370280" y="4509120"/>
            <a:ext cx="355136" cy="44967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634175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i="1" dirty="0">
                <a:solidFill>
                  <a:srgbClr val="00B050"/>
                </a:solidFill>
                <a:latin typeface="Garamond" pitchFamily="18" charset="0"/>
              </a:rPr>
              <a:t>2.6</a:t>
            </a:r>
            <a:r>
              <a:rPr lang="it-IT" b="1" i="1" dirty="0">
                <a:solidFill>
                  <a:srgbClr val="00B050"/>
                </a:solidFill>
                <a:latin typeface="Garamond" pitchFamily="18" charset="0"/>
              </a:rPr>
              <a:t> - Il regime privatistico</a:t>
            </a:r>
          </a:p>
        </p:txBody>
      </p:sp>
      <p:sp>
        <p:nvSpPr>
          <p:cNvPr id="3" name="Segnaposto contenuto 2"/>
          <p:cNvSpPr>
            <a:spLocks noGrp="1"/>
          </p:cNvSpPr>
          <p:nvPr>
            <p:ph idx="1"/>
          </p:nvPr>
        </p:nvSpPr>
        <p:spPr>
          <a:xfrm>
            <a:off x="457200" y="1600200"/>
            <a:ext cx="8229600" cy="4781128"/>
          </a:xfrm>
        </p:spPr>
        <p:txBody>
          <a:bodyPr>
            <a:normAutofit/>
          </a:bodyPr>
          <a:lstStyle/>
          <a:p>
            <a:pPr marL="0" indent="-742950" algn="ctr">
              <a:buNone/>
            </a:pPr>
            <a:r>
              <a:rPr lang="it-IT" i="1" dirty="0">
                <a:latin typeface="Garamond" pitchFamily="18" charset="0"/>
              </a:rPr>
              <a:t>I contratti decentrati soggetti a controllo locale</a:t>
            </a:r>
          </a:p>
          <a:p>
            <a:pPr marL="0" indent="0">
              <a:buNone/>
            </a:pPr>
            <a:endParaRPr lang="it-IT" sz="5400" i="1" dirty="0">
              <a:latin typeface="Garamond" pitchFamily="18" charset="0"/>
            </a:endParaRPr>
          </a:p>
        </p:txBody>
      </p:sp>
      <p:sp>
        <p:nvSpPr>
          <p:cNvPr id="4" name="Rettangolo con angoli arrotondati 3">
            <a:extLst>
              <a:ext uri="{FF2B5EF4-FFF2-40B4-BE49-F238E27FC236}">
                <a16:creationId xmlns:a16="http://schemas.microsoft.com/office/drawing/2014/main" id="{4211D2F0-AC20-0782-9E9E-EDC2C4BA5571}"/>
              </a:ext>
            </a:extLst>
          </p:cNvPr>
          <p:cNvSpPr/>
          <p:nvPr/>
        </p:nvSpPr>
        <p:spPr>
          <a:xfrm>
            <a:off x="2699792" y="2564904"/>
            <a:ext cx="1728192" cy="864096"/>
          </a:xfrm>
          <a:prstGeom prst="roundRect">
            <a:avLst/>
          </a:prstGeom>
          <a:solidFill>
            <a:schemeClr val="tx2">
              <a:lumMod val="20000"/>
              <a:lumOff val="80000"/>
            </a:schemeClr>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Dirigenti</a:t>
            </a:r>
          </a:p>
        </p:txBody>
      </p:sp>
      <p:sp>
        <p:nvSpPr>
          <p:cNvPr id="5" name="Rettangolo con angoli arrotondati 4">
            <a:extLst>
              <a:ext uri="{FF2B5EF4-FFF2-40B4-BE49-F238E27FC236}">
                <a16:creationId xmlns:a16="http://schemas.microsoft.com/office/drawing/2014/main" id="{CD94DEE2-FB12-205C-A050-CB4E28CAD0E0}"/>
              </a:ext>
            </a:extLst>
          </p:cNvPr>
          <p:cNvSpPr/>
          <p:nvPr/>
        </p:nvSpPr>
        <p:spPr>
          <a:xfrm>
            <a:off x="4785488" y="2564904"/>
            <a:ext cx="1728192" cy="864096"/>
          </a:xfrm>
          <a:prstGeom prst="roundRect">
            <a:avLst/>
          </a:prstGeom>
          <a:solidFill>
            <a:srgbClr val="FFFF00"/>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Personale nelle Aree (non dirigenti)</a:t>
            </a:r>
          </a:p>
        </p:txBody>
      </p:sp>
      <p:sp>
        <p:nvSpPr>
          <p:cNvPr id="6" name="Rettangolo con angoli arrotondati 5">
            <a:extLst>
              <a:ext uri="{FF2B5EF4-FFF2-40B4-BE49-F238E27FC236}">
                <a16:creationId xmlns:a16="http://schemas.microsoft.com/office/drawing/2014/main" id="{3F940516-ACC6-45C5-EB43-DB48807AD693}"/>
              </a:ext>
            </a:extLst>
          </p:cNvPr>
          <p:cNvSpPr/>
          <p:nvPr/>
        </p:nvSpPr>
        <p:spPr>
          <a:xfrm>
            <a:off x="6837512" y="2577181"/>
            <a:ext cx="1728192" cy="864096"/>
          </a:xfrm>
          <a:prstGeom prst="roundRect">
            <a:avLst/>
          </a:prstGeom>
          <a:solidFill>
            <a:srgbClr val="92D050"/>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Segretari comunali e provinciali</a:t>
            </a:r>
          </a:p>
        </p:txBody>
      </p:sp>
      <p:sp>
        <p:nvSpPr>
          <p:cNvPr id="9" name="Rettangolo con angoli arrotondati 8">
            <a:extLst>
              <a:ext uri="{FF2B5EF4-FFF2-40B4-BE49-F238E27FC236}">
                <a16:creationId xmlns:a16="http://schemas.microsoft.com/office/drawing/2014/main" id="{B5D2EF69-A969-1DB3-C3E3-3DFA9BC641EB}"/>
              </a:ext>
            </a:extLst>
          </p:cNvPr>
          <p:cNvSpPr/>
          <p:nvPr/>
        </p:nvSpPr>
        <p:spPr>
          <a:xfrm>
            <a:off x="4785488" y="3685809"/>
            <a:ext cx="1728192" cy="864096"/>
          </a:xfrm>
          <a:prstGeom prst="roundRect">
            <a:avLst/>
          </a:prstGeom>
          <a:solidFill>
            <a:srgbClr val="FFFF00"/>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CCID (per ente)</a:t>
            </a:r>
          </a:p>
        </p:txBody>
      </p:sp>
      <p:sp>
        <p:nvSpPr>
          <p:cNvPr id="10" name="Rettangolo con angoli arrotondati 9">
            <a:extLst>
              <a:ext uri="{FF2B5EF4-FFF2-40B4-BE49-F238E27FC236}">
                <a16:creationId xmlns:a16="http://schemas.microsoft.com/office/drawing/2014/main" id="{641446AB-5709-BFAF-5A7E-D6DCE6D943DB}"/>
              </a:ext>
            </a:extLst>
          </p:cNvPr>
          <p:cNvSpPr/>
          <p:nvPr/>
        </p:nvSpPr>
        <p:spPr>
          <a:xfrm>
            <a:off x="6895673" y="3694328"/>
            <a:ext cx="1728192" cy="864096"/>
          </a:xfrm>
          <a:prstGeom prst="roundRect">
            <a:avLst/>
          </a:prstGeom>
          <a:solidFill>
            <a:srgbClr val="92D050"/>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CCID (nazionale)</a:t>
            </a:r>
          </a:p>
        </p:txBody>
      </p:sp>
      <p:sp>
        <p:nvSpPr>
          <p:cNvPr id="13" name="Rettangolo 12">
            <a:extLst>
              <a:ext uri="{FF2B5EF4-FFF2-40B4-BE49-F238E27FC236}">
                <a16:creationId xmlns:a16="http://schemas.microsoft.com/office/drawing/2014/main" id="{CB82C39C-AEEE-7220-7D5E-74DB0764F0EC}"/>
              </a:ext>
            </a:extLst>
          </p:cNvPr>
          <p:cNvSpPr/>
          <p:nvPr/>
        </p:nvSpPr>
        <p:spPr>
          <a:xfrm>
            <a:off x="755576" y="3645024"/>
            <a:ext cx="1562223" cy="86409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Contrattazione di 2° livello</a:t>
            </a:r>
          </a:p>
        </p:txBody>
      </p:sp>
      <p:sp>
        <p:nvSpPr>
          <p:cNvPr id="14" name="Rettangolo con angoli arrotondati 13">
            <a:extLst>
              <a:ext uri="{FF2B5EF4-FFF2-40B4-BE49-F238E27FC236}">
                <a16:creationId xmlns:a16="http://schemas.microsoft.com/office/drawing/2014/main" id="{A25E671B-CADD-FE1C-EC83-3CD81A6A195D}"/>
              </a:ext>
            </a:extLst>
          </p:cNvPr>
          <p:cNvSpPr/>
          <p:nvPr/>
        </p:nvSpPr>
        <p:spPr>
          <a:xfrm>
            <a:off x="2699792" y="3647963"/>
            <a:ext cx="1728192" cy="864096"/>
          </a:xfrm>
          <a:prstGeom prst="roundRect">
            <a:avLst/>
          </a:prstGeom>
          <a:solidFill>
            <a:schemeClr val="tx2">
              <a:lumMod val="20000"/>
              <a:lumOff val="80000"/>
            </a:schemeClr>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CCID (per ente)</a:t>
            </a:r>
          </a:p>
        </p:txBody>
      </p:sp>
      <p:sp>
        <p:nvSpPr>
          <p:cNvPr id="11" name="Ovale 10">
            <a:extLst>
              <a:ext uri="{FF2B5EF4-FFF2-40B4-BE49-F238E27FC236}">
                <a16:creationId xmlns:a16="http://schemas.microsoft.com/office/drawing/2014/main" id="{28B7F2DD-57A5-B681-8DFB-2DFED3EA1771}"/>
              </a:ext>
            </a:extLst>
          </p:cNvPr>
          <p:cNvSpPr/>
          <p:nvPr/>
        </p:nvSpPr>
        <p:spPr>
          <a:xfrm>
            <a:off x="3275856" y="4978641"/>
            <a:ext cx="2304256" cy="1257003"/>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Organo di revisione contabile</a:t>
            </a:r>
          </a:p>
        </p:txBody>
      </p:sp>
      <p:sp>
        <p:nvSpPr>
          <p:cNvPr id="21" name="Freccia a sinistra 20">
            <a:extLst>
              <a:ext uri="{FF2B5EF4-FFF2-40B4-BE49-F238E27FC236}">
                <a16:creationId xmlns:a16="http://schemas.microsoft.com/office/drawing/2014/main" id="{FFA50ABD-DC12-929A-7658-5FCD2604688E}"/>
              </a:ext>
            </a:extLst>
          </p:cNvPr>
          <p:cNvSpPr/>
          <p:nvPr/>
        </p:nvSpPr>
        <p:spPr>
          <a:xfrm rot="18375668">
            <a:off x="5076056" y="4725144"/>
            <a:ext cx="432048" cy="253497"/>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sinistra 6">
            <a:extLst>
              <a:ext uri="{FF2B5EF4-FFF2-40B4-BE49-F238E27FC236}">
                <a16:creationId xmlns:a16="http://schemas.microsoft.com/office/drawing/2014/main" id="{98BFFBE2-A1FC-CC7C-C3B6-AB9FAF4E334B}"/>
              </a:ext>
            </a:extLst>
          </p:cNvPr>
          <p:cNvSpPr/>
          <p:nvPr/>
        </p:nvSpPr>
        <p:spPr>
          <a:xfrm rot="13182393">
            <a:off x="3347864" y="4725145"/>
            <a:ext cx="432048" cy="253497"/>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083382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i="1" dirty="0">
                <a:solidFill>
                  <a:srgbClr val="00B050"/>
                </a:solidFill>
                <a:latin typeface="Garamond" pitchFamily="18" charset="0"/>
              </a:rPr>
              <a:t>2.7</a:t>
            </a:r>
            <a:r>
              <a:rPr lang="it-IT" b="1" i="1" dirty="0">
                <a:solidFill>
                  <a:srgbClr val="00B050"/>
                </a:solidFill>
                <a:latin typeface="Garamond" pitchFamily="18" charset="0"/>
              </a:rPr>
              <a:t> - Il regime privatistico</a:t>
            </a:r>
          </a:p>
        </p:txBody>
      </p:sp>
      <p:sp>
        <p:nvSpPr>
          <p:cNvPr id="3" name="Segnaposto contenuto 2"/>
          <p:cNvSpPr>
            <a:spLocks noGrp="1"/>
          </p:cNvSpPr>
          <p:nvPr>
            <p:ph idx="1"/>
          </p:nvPr>
        </p:nvSpPr>
        <p:spPr/>
        <p:txBody>
          <a:bodyPr>
            <a:normAutofit/>
          </a:bodyPr>
          <a:lstStyle/>
          <a:p>
            <a:pPr marL="0" indent="-742950">
              <a:buNone/>
            </a:pPr>
            <a:r>
              <a:rPr lang="it-IT" sz="2600" i="1" dirty="0">
                <a:latin typeface="Garamond" pitchFamily="18" charset="0"/>
              </a:rPr>
              <a:t>Le basi dell'attuale assetto contrattuale sono quindi rinvenibili nel d.P.R. n. 333 del 1990, con il quale nascono due diversi "fondi" che nel regime privatistico sono oggetto di contrattazione di 2° livello:</a:t>
            </a:r>
          </a:p>
          <a:p>
            <a:pPr marL="0" indent="-742950">
              <a:buNone/>
            </a:pPr>
            <a:endParaRPr lang="it-IT" sz="5400" i="1" dirty="0">
              <a:latin typeface="Garamond" pitchFamily="18" charset="0"/>
            </a:endParaRPr>
          </a:p>
          <a:p>
            <a:pPr marL="0" indent="-742950">
              <a:buNone/>
            </a:pPr>
            <a:endParaRPr lang="it-IT" sz="5400" i="1" dirty="0">
              <a:latin typeface="Garamond" pitchFamily="18" charset="0"/>
            </a:endParaRPr>
          </a:p>
          <a:p>
            <a:pPr marL="0" indent="-742950">
              <a:buNone/>
            </a:pPr>
            <a:endParaRPr lang="it-IT" sz="5400" i="1" dirty="0">
              <a:latin typeface="Garamond" pitchFamily="18" charset="0"/>
            </a:endParaRPr>
          </a:p>
          <a:p>
            <a:pPr marL="0" indent="-742950">
              <a:buNone/>
            </a:pPr>
            <a:endParaRPr lang="it-IT" sz="5400" i="1" dirty="0">
              <a:latin typeface="Garamond" pitchFamily="18" charset="0"/>
            </a:endParaRPr>
          </a:p>
          <a:p>
            <a:pPr marL="0" indent="0">
              <a:buNone/>
            </a:pPr>
            <a:endParaRPr lang="it-IT" sz="5400" i="1" dirty="0">
              <a:latin typeface="Garamond" pitchFamily="18" charset="0"/>
            </a:endParaRPr>
          </a:p>
        </p:txBody>
      </p:sp>
      <p:sp>
        <p:nvSpPr>
          <p:cNvPr id="4" name="Rettangolo con angoli arrotondati 3">
            <a:extLst>
              <a:ext uri="{FF2B5EF4-FFF2-40B4-BE49-F238E27FC236}">
                <a16:creationId xmlns:a16="http://schemas.microsoft.com/office/drawing/2014/main" id="{023A0722-CD27-DD6B-A14D-0B3AAFA88ABB}"/>
              </a:ext>
            </a:extLst>
          </p:cNvPr>
          <p:cNvSpPr/>
          <p:nvPr/>
        </p:nvSpPr>
        <p:spPr>
          <a:xfrm>
            <a:off x="3671900" y="3149284"/>
            <a:ext cx="2304256" cy="1224136"/>
          </a:xfrm>
          <a:prstGeom prst="roundRect">
            <a:avLst/>
          </a:prstGeom>
          <a:solidFill>
            <a:schemeClr val="tx2">
              <a:lumMod val="20000"/>
              <a:lumOff val="80000"/>
            </a:schemeClr>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b="1" dirty="0">
                <a:solidFill>
                  <a:schemeClr val="tx1"/>
                </a:solidFill>
                <a:latin typeface="Garamond" panose="02020404030301010803" pitchFamily="18" charset="0"/>
              </a:rPr>
              <a:t>Dirigenti.</a:t>
            </a:r>
          </a:p>
          <a:p>
            <a:pPr algn="ctr"/>
            <a:r>
              <a:rPr lang="it-IT" dirty="0">
                <a:solidFill>
                  <a:schemeClr val="tx1"/>
                </a:solidFill>
                <a:latin typeface="Garamond" panose="02020404030301010803" pitchFamily="18" charset="0"/>
              </a:rPr>
              <a:t>Fondo per l'indennità di posizione</a:t>
            </a:r>
          </a:p>
        </p:txBody>
      </p:sp>
      <p:sp>
        <p:nvSpPr>
          <p:cNvPr id="5" name="Rettangolo 4">
            <a:extLst>
              <a:ext uri="{FF2B5EF4-FFF2-40B4-BE49-F238E27FC236}">
                <a16:creationId xmlns:a16="http://schemas.microsoft.com/office/drawing/2014/main" id="{ED168F4F-5CB7-F95C-B535-2165487CBD5E}"/>
              </a:ext>
            </a:extLst>
          </p:cNvPr>
          <p:cNvSpPr/>
          <p:nvPr/>
        </p:nvSpPr>
        <p:spPr>
          <a:xfrm>
            <a:off x="755576" y="3140968"/>
            <a:ext cx="2304256" cy="122413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d.P.R. n. 333 del 1990, regime pubblicistico ante d.lgs. n. 29/1993</a:t>
            </a:r>
          </a:p>
        </p:txBody>
      </p:sp>
      <p:sp>
        <p:nvSpPr>
          <p:cNvPr id="6" name="Rettangolo 5">
            <a:extLst>
              <a:ext uri="{FF2B5EF4-FFF2-40B4-BE49-F238E27FC236}">
                <a16:creationId xmlns:a16="http://schemas.microsoft.com/office/drawing/2014/main" id="{E735460F-E3AA-2B6B-6EFB-BD65ECAD054A}"/>
              </a:ext>
            </a:extLst>
          </p:cNvPr>
          <p:cNvSpPr/>
          <p:nvPr/>
        </p:nvSpPr>
        <p:spPr>
          <a:xfrm>
            <a:off x="755576" y="4547665"/>
            <a:ext cx="2304256" cy="147362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Contrattazione di 2° livello, regime privatistico dopo il d.lgs. n. 29/1993</a:t>
            </a:r>
          </a:p>
        </p:txBody>
      </p:sp>
      <p:sp>
        <p:nvSpPr>
          <p:cNvPr id="7" name="Rettangolo con angoli arrotondati 6">
            <a:extLst>
              <a:ext uri="{FF2B5EF4-FFF2-40B4-BE49-F238E27FC236}">
                <a16:creationId xmlns:a16="http://schemas.microsoft.com/office/drawing/2014/main" id="{CAEC63ED-80FF-C592-F797-BA3BCD4A1203}"/>
              </a:ext>
            </a:extLst>
          </p:cNvPr>
          <p:cNvSpPr/>
          <p:nvPr/>
        </p:nvSpPr>
        <p:spPr>
          <a:xfrm>
            <a:off x="3671900" y="4520283"/>
            <a:ext cx="2304256" cy="1501005"/>
          </a:xfrm>
          <a:prstGeom prst="roundRect">
            <a:avLst/>
          </a:prstGeom>
          <a:solidFill>
            <a:schemeClr val="tx2">
              <a:lumMod val="20000"/>
              <a:lumOff val="80000"/>
            </a:schemeClr>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b="1" dirty="0">
                <a:solidFill>
                  <a:schemeClr val="tx1"/>
                </a:solidFill>
                <a:latin typeface="Garamond" panose="02020404030301010803" pitchFamily="18" charset="0"/>
              </a:rPr>
              <a:t>Dirigenti.</a:t>
            </a:r>
          </a:p>
          <a:p>
            <a:pPr algn="ctr"/>
            <a:r>
              <a:rPr lang="it-IT" dirty="0">
                <a:solidFill>
                  <a:schemeClr val="tx1"/>
                </a:solidFill>
                <a:latin typeface="Garamond" panose="02020404030301010803" pitchFamily="18" charset="0"/>
              </a:rPr>
              <a:t>Fondo per la retribuzione di posizione e di risultato</a:t>
            </a:r>
          </a:p>
        </p:txBody>
      </p:sp>
      <p:sp>
        <p:nvSpPr>
          <p:cNvPr id="8" name="Rettangolo con angoli arrotondati 7">
            <a:extLst>
              <a:ext uri="{FF2B5EF4-FFF2-40B4-BE49-F238E27FC236}">
                <a16:creationId xmlns:a16="http://schemas.microsoft.com/office/drawing/2014/main" id="{6B557E9D-7E61-9E99-A538-027DDF974763}"/>
              </a:ext>
            </a:extLst>
          </p:cNvPr>
          <p:cNvSpPr/>
          <p:nvPr/>
        </p:nvSpPr>
        <p:spPr>
          <a:xfrm>
            <a:off x="6274532" y="3149284"/>
            <a:ext cx="2113892" cy="1215820"/>
          </a:xfrm>
          <a:prstGeom prst="roundRect">
            <a:avLst/>
          </a:prstGeom>
          <a:solidFill>
            <a:srgbClr val="FFFF00"/>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b="1" dirty="0">
                <a:solidFill>
                  <a:schemeClr val="tx1"/>
                </a:solidFill>
                <a:latin typeface="Garamond" panose="02020404030301010803" pitchFamily="18" charset="0"/>
              </a:rPr>
              <a:t>Personale non dirigente</a:t>
            </a:r>
            <a:r>
              <a:rPr lang="it-IT" dirty="0">
                <a:solidFill>
                  <a:schemeClr val="tx1"/>
                </a:solidFill>
                <a:latin typeface="Garamond" panose="02020404030301010803" pitchFamily="18" charset="0"/>
              </a:rPr>
              <a:t>. Fondo per il trattamento accessorio</a:t>
            </a:r>
          </a:p>
        </p:txBody>
      </p:sp>
      <p:sp>
        <p:nvSpPr>
          <p:cNvPr id="9" name="Rettangolo con angoli arrotondati 8">
            <a:extLst>
              <a:ext uri="{FF2B5EF4-FFF2-40B4-BE49-F238E27FC236}">
                <a16:creationId xmlns:a16="http://schemas.microsoft.com/office/drawing/2014/main" id="{1FAED73E-CB5C-D767-EDD8-C46A00308B7F}"/>
              </a:ext>
            </a:extLst>
          </p:cNvPr>
          <p:cNvSpPr/>
          <p:nvPr/>
        </p:nvSpPr>
        <p:spPr>
          <a:xfrm>
            <a:off x="6309015" y="4520283"/>
            <a:ext cx="2113892" cy="1501004"/>
          </a:xfrm>
          <a:prstGeom prst="roundRect">
            <a:avLst/>
          </a:prstGeom>
          <a:solidFill>
            <a:srgbClr val="FFFF00"/>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b="1" dirty="0">
                <a:solidFill>
                  <a:schemeClr val="tx1"/>
                </a:solidFill>
                <a:latin typeface="Garamond" panose="02020404030301010803" pitchFamily="18" charset="0"/>
              </a:rPr>
              <a:t>Personale non dirigente</a:t>
            </a:r>
            <a:r>
              <a:rPr lang="it-IT" dirty="0">
                <a:solidFill>
                  <a:schemeClr val="tx1"/>
                </a:solidFill>
                <a:latin typeface="Garamond" panose="02020404030301010803" pitchFamily="18" charset="0"/>
              </a:rPr>
              <a:t>. Fondo per le risorse decentrate</a:t>
            </a:r>
          </a:p>
        </p:txBody>
      </p:sp>
      <p:sp>
        <p:nvSpPr>
          <p:cNvPr id="10" name="Freccia a sinistra 9">
            <a:extLst>
              <a:ext uri="{FF2B5EF4-FFF2-40B4-BE49-F238E27FC236}">
                <a16:creationId xmlns:a16="http://schemas.microsoft.com/office/drawing/2014/main" id="{CDBE62C2-1BFB-D891-406D-514F1864801D}"/>
              </a:ext>
            </a:extLst>
          </p:cNvPr>
          <p:cNvSpPr/>
          <p:nvPr/>
        </p:nvSpPr>
        <p:spPr>
          <a:xfrm rot="10800000">
            <a:off x="3267626" y="3753036"/>
            <a:ext cx="255086" cy="253497"/>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a sinistra 10">
            <a:extLst>
              <a:ext uri="{FF2B5EF4-FFF2-40B4-BE49-F238E27FC236}">
                <a16:creationId xmlns:a16="http://schemas.microsoft.com/office/drawing/2014/main" id="{8784941F-DA4A-EF20-0A2F-240EA61B156A}"/>
              </a:ext>
            </a:extLst>
          </p:cNvPr>
          <p:cNvSpPr/>
          <p:nvPr/>
        </p:nvSpPr>
        <p:spPr>
          <a:xfrm rot="10800000">
            <a:off x="3280464" y="5131051"/>
            <a:ext cx="255086" cy="253497"/>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2858544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524000" y="1988840"/>
            <a:ext cx="6400800" cy="2158336"/>
          </a:xfrm>
        </p:spPr>
        <p:txBody>
          <a:bodyPr>
            <a:normAutofit/>
          </a:bodyPr>
          <a:lstStyle/>
          <a:p>
            <a:r>
              <a:rPr lang="it-IT" b="1" i="1" dirty="0">
                <a:solidFill>
                  <a:srgbClr val="FF0000"/>
                </a:solidFill>
                <a:latin typeface="Garamond" pitchFamily="18" charset="0"/>
              </a:rPr>
              <a:t>Modulo 3</a:t>
            </a:r>
          </a:p>
          <a:p>
            <a:r>
              <a:rPr lang="it-IT" b="1" i="1" dirty="0">
                <a:solidFill>
                  <a:srgbClr val="FF0000"/>
                </a:solidFill>
                <a:latin typeface="Garamond" pitchFamily="18" charset="0"/>
              </a:rPr>
              <a:t>Il trattamento economico del personale nel regime privatistico.</a:t>
            </a:r>
          </a:p>
        </p:txBody>
      </p:sp>
      <p:sp>
        <p:nvSpPr>
          <p:cNvPr id="4" name="Sottotitolo 2">
            <a:extLst>
              <a:ext uri="{FF2B5EF4-FFF2-40B4-BE49-F238E27FC236}">
                <a16:creationId xmlns:a16="http://schemas.microsoft.com/office/drawing/2014/main" id="{733141AA-7F4E-D850-FBDA-EBBE652748AE}"/>
              </a:ext>
            </a:extLst>
          </p:cNvPr>
          <p:cNvSpPr txBox="1">
            <a:spLocks/>
          </p:cNvSpPr>
          <p:nvPr/>
        </p:nvSpPr>
        <p:spPr>
          <a:xfrm>
            <a:off x="1524000" y="2198385"/>
            <a:ext cx="6400800" cy="4469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it-IT" sz="1800" b="1" i="1" dirty="0">
              <a:latin typeface="Garamond" pitchFamily="18" charset="0"/>
            </a:endParaRPr>
          </a:p>
        </p:txBody>
      </p:sp>
    </p:spTree>
    <p:extLst>
      <p:ext uri="{BB962C8B-B14F-4D97-AF65-F5344CB8AC3E}">
        <p14:creationId xmlns:p14="http://schemas.microsoft.com/office/powerpoint/2010/main" val="26012873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i="1" dirty="0">
                <a:solidFill>
                  <a:srgbClr val="FF0000"/>
                </a:solidFill>
                <a:latin typeface="Garamond" pitchFamily="18" charset="0"/>
              </a:rPr>
              <a:t>3.1</a:t>
            </a:r>
            <a:r>
              <a:rPr lang="it-IT" b="1" i="1" dirty="0">
                <a:solidFill>
                  <a:srgbClr val="FF0000"/>
                </a:solidFill>
                <a:latin typeface="Garamond" pitchFamily="18" charset="0"/>
              </a:rPr>
              <a:t> – Il trattamento economico</a:t>
            </a:r>
          </a:p>
        </p:txBody>
      </p:sp>
      <p:sp>
        <p:nvSpPr>
          <p:cNvPr id="3" name="Segnaposto contenuto 2"/>
          <p:cNvSpPr>
            <a:spLocks noGrp="1"/>
          </p:cNvSpPr>
          <p:nvPr>
            <p:ph idx="1"/>
          </p:nvPr>
        </p:nvSpPr>
        <p:spPr/>
        <p:txBody>
          <a:bodyPr>
            <a:normAutofit fontScale="47500" lnSpcReduction="20000"/>
          </a:bodyPr>
          <a:lstStyle/>
          <a:p>
            <a:pPr marL="0" indent="0">
              <a:buNone/>
            </a:pPr>
            <a:r>
              <a:rPr lang="it-IT" sz="5400" i="1" dirty="0">
                <a:latin typeface="Garamond" pitchFamily="18" charset="0"/>
              </a:rPr>
              <a:t>Il trattamento economico, genericamente inteso, ricomprende </a:t>
            </a:r>
            <a:r>
              <a:rPr lang="it-IT" sz="5400" i="1" dirty="0">
                <a:solidFill>
                  <a:srgbClr val="FF0000"/>
                </a:solidFill>
                <a:latin typeface="Garamond" pitchFamily="18" charset="0"/>
              </a:rPr>
              <a:t>emolumenti di diversa natura</a:t>
            </a:r>
            <a:r>
              <a:rPr lang="it-IT" sz="5400" i="1" dirty="0">
                <a:latin typeface="Garamond" pitchFamily="18" charset="0"/>
              </a:rPr>
              <a:t>, e cioè:</a:t>
            </a:r>
          </a:p>
          <a:p>
            <a:pPr>
              <a:buSzPct val="60000"/>
            </a:pPr>
            <a:r>
              <a:rPr lang="it-IT" sz="5500" i="1" dirty="0">
                <a:latin typeface="Garamond" pitchFamily="18" charset="0"/>
              </a:rPr>
              <a:t>il</a:t>
            </a:r>
            <a:r>
              <a:rPr lang="it-IT" sz="5400" i="1" dirty="0">
                <a:latin typeface="Garamond" pitchFamily="18" charset="0"/>
              </a:rPr>
              <a:t> trattamento economico fondamentale;</a:t>
            </a:r>
          </a:p>
          <a:p>
            <a:pPr>
              <a:buSzPct val="60000"/>
            </a:pPr>
            <a:r>
              <a:rPr lang="it-IT" sz="5400" i="1" dirty="0">
                <a:latin typeface="Garamond" pitchFamily="18" charset="0"/>
              </a:rPr>
              <a:t>le indennità di legge sostitutive del trattamento fondamentale (es.: per congedo parentale);</a:t>
            </a:r>
          </a:p>
          <a:p>
            <a:pPr>
              <a:buSzPct val="60000"/>
            </a:pPr>
            <a:r>
              <a:rPr lang="it-IT" sz="5400" i="1" dirty="0">
                <a:latin typeface="Garamond" pitchFamily="18" charset="0"/>
              </a:rPr>
              <a:t>i compensi previsti da fonti normative extracontrattuali (es.: le collaborazioni ex art. 53 d.lgs. n. 165/2001);</a:t>
            </a:r>
          </a:p>
          <a:p>
            <a:pPr>
              <a:buSzPct val="60000"/>
            </a:pPr>
            <a:r>
              <a:rPr lang="it-IT" sz="5400" i="1" dirty="0">
                <a:latin typeface="Garamond" pitchFamily="18" charset="0"/>
              </a:rPr>
              <a:t>il trattamento economico accessorio che a sua volta ricomprende: </a:t>
            </a:r>
          </a:p>
          <a:p>
            <a:pPr marL="627063" indent="-354013">
              <a:buSzPct val="60000"/>
              <a:buAutoNum type="alphaLcParenR"/>
            </a:pPr>
            <a:r>
              <a:rPr lang="it-IT" sz="5400" i="1" dirty="0">
                <a:latin typeface="Garamond" pitchFamily="18" charset="0"/>
              </a:rPr>
              <a:t>indennità fisse e continuative previste dal CCNL; </a:t>
            </a:r>
          </a:p>
          <a:p>
            <a:pPr marL="627063" indent="-354013">
              <a:buSzPct val="60000"/>
              <a:buAutoNum type="alphaLcParenR"/>
            </a:pPr>
            <a:r>
              <a:rPr lang="it-IT" sz="5400" i="1" dirty="0">
                <a:latin typeface="Garamond" pitchFamily="18" charset="0"/>
              </a:rPr>
              <a:t>indennità e compensi previsti dal CCID (che mai sono fisse e continuative).</a:t>
            </a:r>
          </a:p>
        </p:txBody>
      </p:sp>
    </p:spTree>
    <p:extLst>
      <p:ext uri="{BB962C8B-B14F-4D97-AF65-F5344CB8AC3E}">
        <p14:creationId xmlns:p14="http://schemas.microsoft.com/office/powerpoint/2010/main" val="23551322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i="1" dirty="0">
                <a:solidFill>
                  <a:srgbClr val="FF0000"/>
                </a:solidFill>
                <a:latin typeface="Garamond" pitchFamily="18" charset="0"/>
              </a:rPr>
              <a:t>3.2</a:t>
            </a:r>
            <a:r>
              <a:rPr lang="it-IT" b="1" i="1" dirty="0">
                <a:solidFill>
                  <a:srgbClr val="FF0000"/>
                </a:solidFill>
                <a:latin typeface="Garamond" pitchFamily="18" charset="0"/>
              </a:rPr>
              <a:t> - Il trattamento economico</a:t>
            </a:r>
          </a:p>
        </p:txBody>
      </p:sp>
      <p:sp>
        <p:nvSpPr>
          <p:cNvPr id="3" name="Segnaposto contenuto 2"/>
          <p:cNvSpPr>
            <a:spLocks noGrp="1"/>
          </p:cNvSpPr>
          <p:nvPr>
            <p:ph idx="1"/>
          </p:nvPr>
        </p:nvSpPr>
        <p:spPr/>
        <p:txBody>
          <a:bodyPr>
            <a:normAutofit fontScale="55000" lnSpcReduction="20000"/>
          </a:bodyPr>
          <a:lstStyle/>
          <a:p>
            <a:pPr marL="0" indent="0">
              <a:buNone/>
            </a:pPr>
            <a:r>
              <a:rPr lang="it-IT" sz="5400" i="1" dirty="0">
                <a:latin typeface="Garamond" pitchFamily="18" charset="0"/>
              </a:rPr>
              <a:t>Secondo la terminologia contrattuale, </a:t>
            </a:r>
            <a:r>
              <a:rPr lang="it-IT" sz="5400" i="1" dirty="0">
                <a:solidFill>
                  <a:srgbClr val="FF0000"/>
                </a:solidFill>
                <a:latin typeface="Garamond" pitchFamily="18" charset="0"/>
              </a:rPr>
              <a:t>il trattamento economico accessorio esiste per il solo personale di livello non dirigenziale</a:t>
            </a:r>
            <a:r>
              <a:rPr lang="it-IT" sz="5400" i="1" dirty="0">
                <a:latin typeface="Garamond" pitchFamily="18" charset="0"/>
              </a:rPr>
              <a:t>, per il quale viene effettuata la preliminare distinzione tra:</a:t>
            </a:r>
          </a:p>
          <a:p>
            <a:pPr marL="914400" indent="-463550">
              <a:buAutoNum type="alphaLcParenR"/>
            </a:pPr>
            <a:r>
              <a:rPr lang="it-IT" sz="5400" i="1" dirty="0">
                <a:latin typeface="Garamond" pitchFamily="18" charset="0"/>
              </a:rPr>
              <a:t>trattamento fondamentale,</a:t>
            </a:r>
          </a:p>
          <a:p>
            <a:pPr marL="914400" indent="-463550">
              <a:buAutoNum type="alphaLcParenR"/>
            </a:pPr>
            <a:r>
              <a:rPr lang="it-IT" sz="5400" i="1" dirty="0">
                <a:latin typeface="Garamond" pitchFamily="18" charset="0"/>
              </a:rPr>
              <a:t>trattamento accessorio.</a:t>
            </a:r>
          </a:p>
          <a:p>
            <a:pPr marL="0" indent="0">
              <a:buNone/>
            </a:pPr>
            <a:r>
              <a:rPr lang="it-IT" sz="5400" i="1" dirty="0">
                <a:solidFill>
                  <a:srgbClr val="FF0000"/>
                </a:solidFill>
                <a:latin typeface="Garamond" pitchFamily="18" charset="0"/>
              </a:rPr>
              <a:t>Per i dirigenti ed i segretari comunali questa distinzione non è prevista </a:t>
            </a:r>
            <a:r>
              <a:rPr lang="it-IT" sz="5400" i="1" dirty="0">
                <a:latin typeface="Garamond" pitchFamily="18" charset="0"/>
              </a:rPr>
              <a:t>benché alcune componenti del loro trattamento economico (quali la retribuzione di posizione e di risultato) siano sprovviste del carattere della fissità tipico del trattamento fondamentale.</a:t>
            </a:r>
          </a:p>
          <a:p>
            <a:pPr marL="0" indent="0">
              <a:buNone/>
            </a:pPr>
            <a:r>
              <a:rPr lang="it-IT" sz="5400" i="1" dirty="0">
                <a:latin typeface="Garamond" pitchFamily="18" charset="0"/>
              </a:rPr>
              <a:t>La natura degli emolumenti rileva ai fini previdenziali.</a:t>
            </a:r>
          </a:p>
        </p:txBody>
      </p:sp>
    </p:spTree>
    <p:extLst>
      <p:ext uri="{BB962C8B-B14F-4D97-AF65-F5344CB8AC3E}">
        <p14:creationId xmlns:p14="http://schemas.microsoft.com/office/powerpoint/2010/main" val="1447641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3200" b="1" i="1" dirty="0">
                <a:latin typeface="Garamond" pitchFamily="18" charset="0"/>
              </a:rPr>
              <a:t>2. Presupposti</a:t>
            </a:r>
            <a:endParaRPr lang="it-IT" b="1" i="1" dirty="0">
              <a:latin typeface="Garamond" pitchFamily="18" charset="0"/>
            </a:endParaRPr>
          </a:p>
        </p:txBody>
      </p:sp>
      <p:sp>
        <p:nvSpPr>
          <p:cNvPr id="3" name="Segnaposto contenuto 2"/>
          <p:cNvSpPr>
            <a:spLocks noGrp="1"/>
          </p:cNvSpPr>
          <p:nvPr>
            <p:ph idx="1"/>
          </p:nvPr>
        </p:nvSpPr>
        <p:spPr>
          <a:xfrm>
            <a:off x="457200" y="1124744"/>
            <a:ext cx="8229600" cy="5001419"/>
          </a:xfrm>
        </p:spPr>
        <p:txBody>
          <a:bodyPr>
            <a:normAutofit fontScale="85000" lnSpcReduction="20000"/>
          </a:bodyPr>
          <a:lstStyle/>
          <a:p>
            <a:pPr marL="0" indent="0">
              <a:buNone/>
            </a:pPr>
            <a:r>
              <a:rPr lang="it-IT" sz="3600" i="1" dirty="0">
                <a:latin typeface="Garamond" pitchFamily="18" charset="0"/>
              </a:rPr>
              <a:t>L'affermazione dell'autonomia degli enti locali, saliti in cima alla scala gerarchica delle amministrazioni pubbliche dopo la riforma del Titolo V della Costituzione (ad opera della legge costituzionale n. 3 del 2001), ha portato con sé l'abolizione dei controlli centrali sugli enti locali, residuando al governo il solo esercizio del potere sostitutivo (ai sensi dell'art. 120 della Costituzione), per cui, in materia di disciplina del rapporto di lavoro e con particolare riferimento agli aspetti economici:</a:t>
            </a:r>
          </a:p>
          <a:p>
            <a:pPr>
              <a:buFontTx/>
              <a:buChar char="-"/>
            </a:pPr>
            <a:r>
              <a:rPr lang="it-IT" sz="3600" i="1" dirty="0">
                <a:latin typeface="Garamond" pitchFamily="18" charset="0"/>
              </a:rPr>
              <a:t>il controllo sugli atti a carattere generale, quali i contratti collettivi, è rimasto in capo alla Corte dei conti;</a:t>
            </a:r>
          </a:p>
          <a:p>
            <a:pPr>
              <a:buFontTx/>
              <a:buChar char="-"/>
            </a:pPr>
            <a:r>
              <a:rPr lang="it-IT" sz="3600" i="1" dirty="0">
                <a:latin typeface="Garamond" pitchFamily="18" charset="0"/>
              </a:rPr>
              <a:t>mentre il controllo sui contratti decentrati è stato devoluto </a:t>
            </a:r>
            <a:r>
              <a:rPr lang="it-IT" sz="3600" i="1" dirty="0">
                <a:solidFill>
                  <a:srgbClr val="FF0000"/>
                </a:solidFill>
                <a:latin typeface="Garamond" pitchFamily="18" charset="0"/>
              </a:rPr>
              <a:t>agli organismi di controllo interni</a:t>
            </a:r>
            <a:r>
              <a:rPr lang="it-IT" sz="3600" i="1" dirty="0">
                <a:latin typeface="Garamond" pitchFamily="18" charset="0"/>
              </a:rPr>
              <a:t>.</a:t>
            </a:r>
            <a:endParaRPr lang="it-IT" sz="3500" i="1" kern="1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5655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i="1" dirty="0">
                <a:solidFill>
                  <a:srgbClr val="FF0000"/>
                </a:solidFill>
                <a:latin typeface="Garamond" pitchFamily="18" charset="0"/>
              </a:rPr>
              <a:t>3.3</a:t>
            </a:r>
            <a:r>
              <a:rPr lang="it-IT" b="1" i="1" dirty="0">
                <a:solidFill>
                  <a:srgbClr val="FF0000"/>
                </a:solidFill>
                <a:latin typeface="Garamond" pitchFamily="18" charset="0"/>
              </a:rPr>
              <a:t> - Il trattamento economico</a:t>
            </a:r>
          </a:p>
        </p:txBody>
      </p:sp>
      <p:sp>
        <p:nvSpPr>
          <p:cNvPr id="3" name="Segnaposto contenuto 2"/>
          <p:cNvSpPr>
            <a:spLocks noGrp="1"/>
          </p:cNvSpPr>
          <p:nvPr>
            <p:ph idx="1"/>
          </p:nvPr>
        </p:nvSpPr>
        <p:spPr/>
        <p:txBody>
          <a:bodyPr>
            <a:normAutofit fontScale="55000" lnSpcReduction="20000"/>
          </a:bodyPr>
          <a:lstStyle/>
          <a:p>
            <a:pPr marL="0" indent="0">
              <a:buNone/>
            </a:pPr>
            <a:r>
              <a:rPr lang="it-IT" sz="5400" i="1" dirty="0">
                <a:latin typeface="Garamond" pitchFamily="18" charset="0"/>
              </a:rPr>
              <a:t>I caratteri del </a:t>
            </a:r>
            <a:r>
              <a:rPr lang="it-IT" sz="5400" i="1" dirty="0">
                <a:solidFill>
                  <a:srgbClr val="FF0000"/>
                </a:solidFill>
                <a:latin typeface="Garamond" pitchFamily="18" charset="0"/>
              </a:rPr>
              <a:t>trattamento economico fondamentale </a:t>
            </a:r>
            <a:r>
              <a:rPr lang="it-IT" sz="5400" i="1" dirty="0">
                <a:latin typeface="Garamond" pitchFamily="18" charset="0"/>
              </a:rPr>
              <a:t>sono:</a:t>
            </a:r>
          </a:p>
          <a:p>
            <a:pPr>
              <a:buSzPct val="60000"/>
            </a:pPr>
            <a:r>
              <a:rPr lang="it-IT" sz="5400" i="1" dirty="0">
                <a:latin typeface="Garamond" pitchFamily="18" charset="0"/>
              </a:rPr>
              <a:t>la </a:t>
            </a:r>
            <a:r>
              <a:rPr lang="it-IT" sz="5400" i="1" dirty="0">
                <a:solidFill>
                  <a:srgbClr val="FF0000"/>
                </a:solidFill>
                <a:latin typeface="Garamond" pitchFamily="18" charset="0"/>
              </a:rPr>
              <a:t>generalità</a:t>
            </a:r>
            <a:r>
              <a:rPr lang="it-IT" sz="5400" i="1" dirty="0">
                <a:latin typeface="Garamond" pitchFamily="18" charset="0"/>
              </a:rPr>
              <a:t>, in quanto riguardante tutto il personale dipendente, sia pure in misura diversa per livello retributivo, secondo la griglia di inquadramento economico o della posizione di lavoro;</a:t>
            </a:r>
          </a:p>
          <a:p>
            <a:pPr>
              <a:buSzPct val="60000"/>
            </a:pPr>
            <a:r>
              <a:rPr lang="it-IT" sz="5400" i="1" dirty="0">
                <a:latin typeface="Garamond" pitchFamily="18" charset="0"/>
              </a:rPr>
              <a:t>la </a:t>
            </a:r>
            <a:r>
              <a:rPr lang="it-IT" sz="5400" i="1" dirty="0">
                <a:solidFill>
                  <a:srgbClr val="FF0000"/>
                </a:solidFill>
                <a:latin typeface="Garamond" pitchFamily="18" charset="0"/>
              </a:rPr>
              <a:t>fissità</a:t>
            </a:r>
            <a:r>
              <a:rPr lang="it-IT" sz="5400" i="1" dirty="0">
                <a:latin typeface="Garamond" pitchFamily="18" charset="0"/>
              </a:rPr>
              <a:t>, in quanto la relativa misura è stabilita dal contratto nazionale (CCNL) e non in sede decentrata;</a:t>
            </a:r>
          </a:p>
          <a:p>
            <a:pPr>
              <a:buSzPct val="60000"/>
            </a:pPr>
            <a:r>
              <a:rPr lang="it-IT" sz="5400" i="1" dirty="0">
                <a:latin typeface="Garamond" pitchFamily="18" charset="0"/>
              </a:rPr>
              <a:t>la </a:t>
            </a:r>
            <a:r>
              <a:rPr lang="it-IT" sz="5400" i="1" dirty="0" err="1">
                <a:solidFill>
                  <a:srgbClr val="FF0000"/>
                </a:solidFill>
                <a:latin typeface="Garamond" pitchFamily="18" charset="0"/>
              </a:rPr>
              <a:t>continuatività</a:t>
            </a:r>
            <a:r>
              <a:rPr lang="it-IT" sz="5400" i="1" dirty="0">
                <a:latin typeface="Garamond" pitchFamily="18" charset="0"/>
              </a:rPr>
              <a:t>, garantita dal divieto di </a:t>
            </a:r>
            <a:r>
              <a:rPr lang="it-IT" sz="5400" i="1" dirty="0" err="1">
                <a:latin typeface="Garamond" pitchFamily="18" charset="0"/>
              </a:rPr>
              <a:t>reformatio</a:t>
            </a:r>
            <a:r>
              <a:rPr lang="it-IT" sz="5400" i="1" dirty="0">
                <a:latin typeface="Garamond" pitchFamily="18" charset="0"/>
              </a:rPr>
              <a:t> in </a:t>
            </a:r>
            <a:r>
              <a:rPr lang="it-IT" sz="5400" i="1" dirty="0" err="1">
                <a:latin typeface="Garamond" pitchFamily="18" charset="0"/>
              </a:rPr>
              <a:t>peius</a:t>
            </a:r>
            <a:r>
              <a:rPr lang="it-IT" sz="5400" i="1" dirty="0">
                <a:latin typeface="Garamond" pitchFamily="18" charset="0"/>
              </a:rPr>
              <a:t>.</a:t>
            </a:r>
          </a:p>
          <a:p>
            <a:pPr marL="0" indent="0">
              <a:buNone/>
            </a:pPr>
            <a:r>
              <a:rPr lang="it-IT" sz="5400" i="1" kern="0" dirty="0">
                <a:solidFill>
                  <a:srgbClr val="000000"/>
                </a:solidFill>
                <a:latin typeface="Garamond" panose="02020404030301010803" pitchFamily="18" charset="0"/>
                <a:ea typeface="Calibri" panose="020F0502020204030204" pitchFamily="34" charset="0"/>
                <a:cs typeface="Times New Roman" panose="02020603050405020304" pitchFamily="18" charset="0"/>
              </a:rPr>
              <a:t>La presenza di questi caratteri rende tali emolumenti utili a pensione e a trattamento di fine rapporto.</a:t>
            </a:r>
            <a:endParaRPr lang="it-IT" sz="5400" i="1" kern="100" dirty="0">
              <a:latin typeface="Garamond" panose="02020404030301010803" pitchFamily="18" charset="0"/>
              <a:ea typeface="Calibri" panose="020F0502020204030204" pitchFamily="34" charset="0"/>
              <a:cs typeface="Times New Roman" panose="02020603050405020304" pitchFamily="18" charset="0"/>
            </a:endParaRPr>
          </a:p>
          <a:p>
            <a:pPr marL="0" indent="0">
              <a:buNone/>
            </a:pPr>
            <a:endParaRPr lang="it-IT" sz="5400" i="1" dirty="0">
              <a:latin typeface="Garamond" pitchFamily="18" charset="0"/>
            </a:endParaRPr>
          </a:p>
        </p:txBody>
      </p:sp>
    </p:spTree>
    <p:extLst>
      <p:ext uri="{BB962C8B-B14F-4D97-AF65-F5344CB8AC3E}">
        <p14:creationId xmlns:p14="http://schemas.microsoft.com/office/powerpoint/2010/main" val="2341521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i="1" dirty="0">
                <a:solidFill>
                  <a:srgbClr val="FF0000"/>
                </a:solidFill>
                <a:latin typeface="Garamond" pitchFamily="18" charset="0"/>
              </a:rPr>
              <a:t>3.4</a:t>
            </a:r>
            <a:r>
              <a:rPr lang="it-IT" b="1" i="1" dirty="0">
                <a:solidFill>
                  <a:srgbClr val="FF0000"/>
                </a:solidFill>
                <a:latin typeface="Garamond" pitchFamily="18" charset="0"/>
              </a:rPr>
              <a:t> - Il trattamento economico</a:t>
            </a:r>
          </a:p>
        </p:txBody>
      </p:sp>
      <p:sp>
        <p:nvSpPr>
          <p:cNvPr id="3" name="Segnaposto contenuto 2"/>
          <p:cNvSpPr>
            <a:spLocks noGrp="1"/>
          </p:cNvSpPr>
          <p:nvPr>
            <p:ph idx="1"/>
          </p:nvPr>
        </p:nvSpPr>
        <p:spPr/>
        <p:txBody>
          <a:bodyPr>
            <a:normAutofit fontScale="55000" lnSpcReduction="20000"/>
          </a:bodyPr>
          <a:lstStyle/>
          <a:p>
            <a:pPr marL="0" indent="0">
              <a:buNone/>
            </a:pPr>
            <a:r>
              <a:rPr lang="it-IT" sz="5400" i="1" dirty="0">
                <a:latin typeface="Garamond" pitchFamily="18" charset="0"/>
              </a:rPr>
              <a:t>Le indennità </a:t>
            </a:r>
            <a:r>
              <a:rPr lang="it-IT" sz="5400" i="1" dirty="0">
                <a:solidFill>
                  <a:srgbClr val="FF0000"/>
                </a:solidFill>
                <a:latin typeface="Garamond" pitchFamily="18" charset="0"/>
              </a:rPr>
              <a:t>fisse e continuative</a:t>
            </a:r>
            <a:r>
              <a:rPr lang="it-IT" sz="5400" i="1" dirty="0">
                <a:latin typeface="Garamond" pitchFamily="18" charset="0"/>
              </a:rPr>
              <a:t> sono anche oggetto di contrattazione nazionale (es. indennità: di comparto, area vigilanza, personale insegnante, ecc.) ma non fanno parte del trattamento fondamentale, pur avendone alcuni caratteri, e seguono un diverso regime contributivo.</a:t>
            </a:r>
          </a:p>
          <a:p>
            <a:pPr marL="0" indent="0">
              <a:buNone/>
            </a:pPr>
            <a:r>
              <a:rPr lang="it-IT" sz="5400" i="1" kern="0" dirty="0">
                <a:solidFill>
                  <a:srgbClr val="000000"/>
                </a:solidFill>
                <a:latin typeface="Garamond" panose="02020404030301010803" pitchFamily="18" charset="0"/>
                <a:ea typeface="Calibri" panose="020F0502020204030204" pitchFamily="34" charset="0"/>
                <a:cs typeface="Times New Roman" panose="02020603050405020304" pitchFamily="18" charset="0"/>
              </a:rPr>
              <a:t>Esse riguardano solo le posizioni di lavoro contemplate dal </a:t>
            </a:r>
            <a:r>
              <a:rPr lang="it-IT" sz="5400" i="1" kern="0" dirty="0">
                <a:solidFill>
                  <a:srgbClr val="FF0000"/>
                </a:solidFill>
                <a:latin typeface="Garamond" panose="02020404030301010803" pitchFamily="18" charset="0"/>
                <a:ea typeface="Calibri" panose="020F0502020204030204" pitchFamily="34" charset="0"/>
                <a:cs typeface="Times New Roman" panose="02020603050405020304" pitchFamily="18" charset="0"/>
              </a:rPr>
              <a:t>contratto nazionale </a:t>
            </a:r>
            <a:r>
              <a:rPr lang="it-IT" sz="5400" i="1" kern="0" dirty="0">
                <a:solidFill>
                  <a:srgbClr val="000000"/>
                </a:solidFill>
                <a:latin typeface="Garamond" panose="02020404030301010803" pitchFamily="18" charset="0"/>
                <a:ea typeface="Calibri" panose="020F0502020204030204" pitchFamily="34" charset="0"/>
                <a:cs typeface="Times New Roman" panose="02020603050405020304" pitchFamily="18" charset="0"/>
              </a:rPr>
              <a:t>e sono quindi prive del carattere della generalità (ad eccezione dell'indennità di comparto dei dipendenti non dirigenti che ha una sua storia particolare ed una efficacia ibrida), per cui sono utili ai soli fini di pensione ma non anche ai fini del trattamento di fine servizio.</a:t>
            </a:r>
            <a:endParaRPr lang="it-IT" sz="5400" i="1" kern="100" dirty="0">
              <a:latin typeface="Garamond" panose="02020404030301010803" pitchFamily="18" charset="0"/>
              <a:ea typeface="Calibri" panose="020F0502020204030204" pitchFamily="34" charset="0"/>
              <a:cs typeface="Times New Roman" panose="02020603050405020304" pitchFamily="18" charset="0"/>
            </a:endParaRPr>
          </a:p>
          <a:p>
            <a:pPr marL="0" indent="0">
              <a:buNone/>
            </a:pPr>
            <a:endParaRPr lang="it-IT" sz="5400" i="1" dirty="0">
              <a:latin typeface="Garamond" pitchFamily="18" charset="0"/>
            </a:endParaRPr>
          </a:p>
        </p:txBody>
      </p:sp>
    </p:spTree>
    <p:extLst>
      <p:ext uri="{BB962C8B-B14F-4D97-AF65-F5344CB8AC3E}">
        <p14:creationId xmlns:p14="http://schemas.microsoft.com/office/powerpoint/2010/main" val="3890493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i="1" dirty="0">
                <a:solidFill>
                  <a:srgbClr val="FF0000"/>
                </a:solidFill>
                <a:latin typeface="Garamond" pitchFamily="18" charset="0"/>
              </a:rPr>
              <a:t>3.5</a:t>
            </a:r>
            <a:r>
              <a:rPr lang="it-IT" b="1" i="1" dirty="0">
                <a:solidFill>
                  <a:srgbClr val="FF0000"/>
                </a:solidFill>
                <a:latin typeface="Garamond" pitchFamily="18" charset="0"/>
              </a:rPr>
              <a:t> - Il trattamento economico</a:t>
            </a:r>
          </a:p>
        </p:txBody>
      </p:sp>
      <p:sp>
        <p:nvSpPr>
          <p:cNvPr id="3" name="Segnaposto contenuto 2"/>
          <p:cNvSpPr>
            <a:spLocks noGrp="1"/>
          </p:cNvSpPr>
          <p:nvPr>
            <p:ph idx="1"/>
          </p:nvPr>
        </p:nvSpPr>
        <p:spPr/>
        <p:txBody>
          <a:bodyPr>
            <a:normAutofit fontScale="47500" lnSpcReduction="20000"/>
          </a:bodyPr>
          <a:lstStyle/>
          <a:p>
            <a:pPr marL="0" indent="0">
              <a:buNone/>
            </a:pPr>
            <a:r>
              <a:rPr lang="it-IT" sz="5400" i="1" dirty="0">
                <a:latin typeface="Garamond" pitchFamily="18" charset="0"/>
              </a:rPr>
              <a:t>Le </a:t>
            </a:r>
            <a:r>
              <a:rPr lang="it-IT" sz="5400" i="1" dirty="0">
                <a:solidFill>
                  <a:srgbClr val="FF0000"/>
                </a:solidFill>
                <a:latin typeface="Garamond" pitchFamily="18" charset="0"/>
              </a:rPr>
              <a:t>indennità ed i compensi rientranti nella categoria del trattamento economico accessorio</a:t>
            </a:r>
            <a:r>
              <a:rPr lang="it-IT" sz="5400" i="1" dirty="0">
                <a:latin typeface="Garamond" pitchFamily="18" charset="0"/>
              </a:rPr>
              <a:t> sono previsti dal CCNL in quanto </a:t>
            </a:r>
            <a:r>
              <a:rPr lang="it-IT" sz="5400" i="1" dirty="0">
                <a:solidFill>
                  <a:srgbClr val="FF0000"/>
                </a:solidFill>
                <a:latin typeface="Garamond" pitchFamily="18" charset="0"/>
              </a:rPr>
              <a:t>istituti</a:t>
            </a:r>
            <a:r>
              <a:rPr lang="it-IT" sz="5400" i="1" dirty="0">
                <a:latin typeface="Garamond" pitchFamily="18" charset="0"/>
              </a:rPr>
              <a:t> ma la determinazione della misura, delle modalità di utilizzo e, innanzitutto, il relativo finanziamento sono oggetto di contrattazione decentrata.</a:t>
            </a:r>
          </a:p>
          <a:p>
            <a:pPr marL="0" indent="0">
              <a:buSzPct val="60000"/>
              <a:buNone/>
            </a:pPr>
            <a:r>
              <a:rPr lang="it-IT" sz="5400" i="1" dirty="0">
                <a:latin typeface="Garamond" pitchFamily="18" charset="0"/>
              </a:rPr>
              <a:t>Il trattamento accessorio non è obbligatorio, sia per istituti che per misura (</a:t>
            </a:r>
            <a:r>
              <a:rPr lang="it-IT" sz="5400" i="1" dirty="0">
                <a:solidFill>
                  <a:srgbClr val="FF0000"/>
                </a:solidFill>
                <a:latin typeface="Garamond" pitchFamily="18" charset="0"/>
              </a:rPr>
              <a:t>altrimenti sarebbe stabilito dalla contrattazione nazionale e non da quella di secondo livello</a:t>
            </a:r>
            <a:r>
              <a:rPr lang="it-IT" sz="5400" i="1" dirty="0">
                <a:latin typeface="Garamond" pitchFamily="18" charset="0"/>
              </a:rPr>
              <a:t>) e l'ente può autonomamente organizzarsi in modo da </a:t>
            </a:r>
            <a:r>
              <a:rPr lang="it-IT" sz="5400" i="1" dirty="0">
                <a:solidFill>
                  <a:srgbClr val="FF0000"/>
                </a:solidFill>
                <a:latin typeface="Garamond" pitchFamily="18" charset="0"/>
              </a:rPr>
              <a:t>non</a:t>
            </a:r>
            <a:r>
              <a:rPr lang="it-IT" sz="5400" i="1" dirty="0">
                <a:latin typeface="Garamond" pitchFamily="18" charset="0"/>
              </a:rPr>
              <a:t> sostenere i relativi oneri in quanto la funzionalità dei servizi pubblici non è (né potrebbe essere) subordinata all'attribuzione di emolumenti accessori (es.: la responsabilità di procedimento la conferisce la legge e non il contratto, la reperibilità è un obbligo proprio del pubblico dipendente, ed entrambe prescindono dal relativo indennizzo; l'indennità di turno spetta solo se l'orario di lavoro è organizzato a rotazione).</a:t>
            </a:r>
          </a:p>
        </p:txBody>
      </p:sp>
    </p:spTree>
    <p:extLst>
      <p:ext uri="{BB962C8B-B14F-4D97-AF65-F5344CB8AC3E}">
        <p14:creationId xmlns:p14="http://schemas.microsoft.com/office/powerpoint/2010/main" val="4503485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i="1" dirty="0">
                <a:solidFill>
                  <a:srgbClr val="FF0000"/>
                </a:solidFill>
                <a:latin typeface="Garamond" pitchFamily="18" charset="0"/>
              </a:rPr>
              <a:t>3.6</a:t>
            </a:r>
            <a:r>
              <a:rPr lang="it-IT" b="1" i="1" dirty="0">
                <a:solidFill>
                  <a:srgbClr val="FF0000"/>
                </a:solidFill>
                <a:latin typeface="Garamond" pitchFamily="18" charset="0"/>
              </a:rPr>
              <a:t> - Il trattamento economico</a:t>
            </a:r>
          </a:p>
        </p:txBody>
      </p:sp>
      <p:sp>
        <p:nvSpPr>
          <p:cNvPr id="3" name="Segnaposto contenuto 2"/>
          <p:cNvSpPr>
            <a:spLocks noGrp="1"/>
          </p:cNvSpPr>
          <p:nvPr>
            <p:ph idx="1"/>
          </p:nvPr>
        </p:nvSpPr>
        <p:spPr/>
        <p:txBody>
          <a:bodyPr>
            <a:normAutofit fontScale="47500" lnSpcReduction="20000"/>
          </a:bodyPr>
          <a:lstStyle/>
          <a:p>
            <a:pPr marL="0" indent="0">
              <a:buNone/>
            </a:pPr>
            <a:r>
              <a:rPr lang="it-IT" sz="5400" i="1" dirty="0">
                <a:latin typeface="Garamond" pitchFamily="18" charset="0"/>
              </a:rPr>
              <a:t>Le </a:t>
            </a:r>
            <a:r>
              <a:rPr lang="it-IT" sz="5400" i="1" dirty="0">
                <a:solidFill>
                  <a:srgbClr val="FF0000"/>
                </a:solidFill>
                <a:latin typeface="Garamond" pitchFamily="18" charset="0"/>
              </a:rPr>
              <a:t>indennità ed i compensi rientranti nella categoria del trattamento economico accessorio</a:t>
            </a:r>
            <a:r>
              <a:rPr lang="it-IT" sz="5400" i="1" dirty="0">
                <a:latin typeface="Garamond" pitchFamily="18" charset="0"/>
              </a:rPr>
              <a:t> non fanno parte del trattamento fondamentale perché carenti dei relativi caratteri ed aventi, invece, i caratteri:</a:t>
            </a:r>
          </a:p>
          <a:p>
            <a:pPr>
              <a:buSzPct val="60000"/>
            </a:pPr>
            <a:r>
              <a:rPr lang="it-IT" sz="5400" i="1" dirty="0">
                <a:latin typeface="Garamond" pitchFamily="18" charset="0"/>
              </a:rPr>
              <a:t>della </a:t>
            </a:r>
            <a:r>
              <a:rPr lang="it-IT" sz="5400" i="1" dirty="0">
                <a:solidFill>
                  <a:srgbClr val="FF0000"/>
                </a:solidFill>
                <a:latin typeface="Garamond" pitchFamily="18" charset="0"/>
              </a:rPr>
              <a:t>individualità</a:t>
            </a:r>
            <a:r>
              <a:rPr lang="it-IT" sz="5400" i="1" dirty="0">
                <a:latin typeface="Garamond" pitchFamily="18" charset="0"/>
              </a:rPr>
              <a:t>, in quanto determinate con riferimento alla posizione di lavoro individuale;</a:t>
            </a:r>
          </a:p>
          <a:p>
            <a:pPr>
              <a:buSzPct val="60000"/>
            </a:pPr>
            <a:r>
              <a:rPr lang="it-IT" sz="5400" i="1" dirty="0">
                <a:latin typeface="Garamond" pitchFamily="18" charset="0"/>
              </a:rPr>
              <a:t>della </a:t>
            </a:r>
            <a:r>
              <a:rPr lang="it-IT" sz="5400" i="1" dirty="0">
                <a:solidFill>
                  <a:srgbClr val="FF0000"/>
                </a:solidFill>
                <a:latin typeface="Garamond" pitchFamily="18" charset="0"/>
              </a:rPr>
              <a:t>variabilità</a:t>
            </a:r>
            <a:r>
              <a:rPr lang="it-IT" sz="5400" i="1" dirty="0">
                <a:latin typeface="Garamond" pitchFamily="18" charset="0"/>
              </a:rPr>
              <a:t>, in quanto la relativa misura è oggetto di contrattazione decentrata ed è subordinata allo stanziamento delle necessarie risorse;</a:t>
            </a:r>
          </a:p>
          <a:p>
            <a:pPr>
              <a:buSzPct val="60000"/>
            </a:pPr>
            <a:r>
              <a:rPr lang="it-IT" sz="5400" i="1" dirty="0">
                <a:latin typeface="Garamond" pitchFamily="18" charset="0"/>
              </a:rPr>
              <a:t>della </a:t>
            </a:r>
            <a:r>
              <a:rPr lang="it-IT" sz="5400" i="1" dirty="0">
                <a:solidFill>
                  <a:srgbClr val="FF0000"/>
                </a:solidFill>
                <a:latin typeface="Garamond" pitchFamily="18" charset="0"/>
              </a:rPr>
              <a:t>occasionalità</a:t>
            </a:r>
            <a:r>
              <a:rPr lang="it-IT" sz="5400" i="1" dirty="0">
                <a:latin typeface="Garamond" pitchFamily="18" charset="0"/>
              </a:rPr>
              <a:t>, in quanto determinate con riferimento alla condizioni di lavoro a carattere temporaneo.</a:t>
            </a:r>
          </a:p>
          <a:p>
            <a:pPr marL="0" indent="0">
              <a:buSzPct val="60000"/>
              <a:buNone/>
            </a:pPr>
            <a:r>
              <a:rPr lang="it-IT" sz="5400" i="1" dirty="0">
                <a:latin typeface="Garamond" pitchFamily="18" charset="0"/>
              </a:rPr>
              <a:t>Indennità e compensi del trattamento accessorio sono utili a pensione ma non ai fini del trattamento di fine servizio</a:t>
            </a:r>
            <a:r>
              <a:rPr lang="it-IT" sz="5400" i="1" kern="0" dirty="0">
                <a:solidFill>
                  <a:srgbClr val="000000"/>
                </a:solidFill>
                <a:latin typeface="Garamond" panose="02020404030301010803" pitchFamily="18" charset="0"/>
                <a:ea typeface="Calibri" panose="020F0502020204030204" pitchFamily="34" charset="0"/>
                <a:cs typeface="Times New Roman" panose="02020603050405020304" pitchFamily="18" charset="0"/>
              </a:rPr>
              <a:t>.</a:t>
            </a:r>
            <a:endParaRPr lang="it-IT" sz="5400" i="1" kern="100" dirty="0">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5762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i="1" dirty="0">
                <a:solidFill>
                  <a:srgbClr val="FF0000"/>
                </a:solidFill>
                <a:latin typeface="Garamond" pitchFamily="18" charset="0"/>
              </a:rPr>
              <a:t>3.7</a:t>
            </a:r>
            <a:r>
              <a:rPr lang="it-IT" b="1" i="1" dirty="0">
                <a:solidFill>
                  <a:srgbClr val="FF0000"/>
                </a:solidFill>
                <a:latin typeface="Garamond" pitchFamily="18" charset="0"/>
              </a:rPr>
              <a:t> - Il trattamento economico</a:t>
            </a:r>
          </a:p>
        </p:txBody>
      </p:sp>
      <p:sp>
        <p:nvSpPr>
          <p:cNvPr id="3" name="Segnaposto contenuto 2"/>
          <p:cNvSpPr>
            <a:spLocks noGrp="1"/>
          </p:cNvSpPr>
          <p:nvPr>
            <p:ph idx="1"/>
          </p:nvPr>
        </p:nvSpPr>
        <p:spPr/>
        <p:txBody>
          <a:bodyPr>
            <a:normAutofit fontScale="47500" lnSpcReduction="20000"/>
          </a:bodyPr>
          <a:lstStyle/>
          <a:p>
            <a:pPr marL="0" indent="0">
              <a:buNone/>
            </a:pPr>
            <a:r>
              <a:rPr lang="it-IT" sz="5400" i="1" dirty="0">
                <a:latin typeface="Garamond" pitchFamily="18" charset="0"/>
              </a:rPr>
              <a:t>I </a:t>
            </a:r>
            <a:r>
              <a:rPr lang="it-IT" sz="5400" i="1" dirty="0">
                <a:solidFill>
                  <a:srgbClr val="FF0000"/>
                </a:solidFill>
                <a:latin typeface="Garamond" pitchFamily="18" charset="0"/>
              </a:rPr>
              <a:t>compensi per il lavoro straordinario </a:t>
            </a:r>
            <a:r>
              <a:rPr lang="it-IT" sz="5400" i="1" dirty="0">
                <a:latin typeface="Garamond" pitchFamily="18" charset="0"/>
              </a:rPr>
              <a:t>rientrano nella categoria del trattamento accessorio ma non sono oggetto di contrattazione </a:t>
            </a:r>
            <a:r>
              <a:rPr lang="it-IT" sz="5400" i="1" dirty="0">
                <a:solidFill>
                  <a:srgbClr val="FF0000"/>
                </a:solidFill>
                <a:latin typeface="Garamond" pitchFamily="18" charset="0"/>
              </a:rPr>
              <a:t>né di controllo</a:t>
            </a:r>
            <a:r>
              <a:rPr lang="it-IT" sz="5400" i="1" dirty="0">
                <a:latin typeface="Garamond" pitchFamily="18" charset="0"/>
              </a:rPr>
              <a:t>, in quanto la relativa corresponsione è subordinata al verificarsi di eventi di carattere eccezionale e/o imprevedibile.</a:t>
            </a:r>
          </a:p>
          <a:p>
            <a:pPr marL="0" indent="0">
              <a:buNone/>
            </a:pPr>
            <a:r>
              <a:rPr lang="it-IT" sz="5400" i="1" dirty="0">
                <a:latin typeface="Garamond" pitchFamily="18" charset="0"/>
              </a:rPr>
              <a:t>Per il lavoro straordinario viene comunque costituito un apposito "fondo" con le modalità e nella misura di cui all'art. 14 del </a:t>
            </a:r>
            <a:r>
              <a:rPr lang="it-IT" sz="5400" i="1" dirty="0" err="1">
                <a:latin typeface="Garamond" pitchFamily="18" charset="0"/>
              </a:rPr>
              <a:t>C.c.n.l.</a:t>
            </a:r>
            <a:r>
              <a:rPr lang="it-IT" sz="5400" i="1" dirty="0">
                <a:latin typeface="Garamond" pitchFamily="18" charset="0"/>
              </a:rPr>
              <a:t> del 1° aprile 1999 che, tuttavia, non costituisce limite inderogabile se dovesse risultare insufficiente (e può essere incrementato con fondi a carico del bilancio).</a:t>
            </a:r>
          </a:p>
          <a:p>
            <a:pPr marL="0" indent="0">
              <a:buNone/>
            </a:pPr>
            <a:r>
              <a:rPr lang="it-IT" sz="5400" i="1" dirty="0">
                <a:latin typeface="Garamond" pitchFamily="18" charset="0"/>
              </a:rPr>
              <a:t>Ciò nonostante non mancano i casi in cui il fondo per il lavoro straordinario viene erroneamente inserito negli accordi economici annuali  in aperta contraddizione con il suo carattere di eccezionalità.</a:t>
            </a:r>
          </a:p>
          <a:p>
            <a:pPr marL="0" indent="0">
              <a:buSzPct val="60000"/>
              <a:buNone/>
            </a:pPr>
            <a:r>
              <a:rPr lang="it-IT" sz="5400" i="1" dirty="0">
                <a:latin typeface="Garamond" pitchFamily="18" charset="0"/>
              </a:rPr>
              <a:t>I compensi per lavoro straordinario sono utili a pensione ma non ai fini del trattamento di fine servizio</a:t>
            </a:r>
            <a:r>
              <a:rPr lang="it-IT" sz="5400" i="1" kern="0" dirty="0">
                <a:solidFill>
                  <a:srgbClr val="000000"/>
                </a:solidFill>
                <a:latin typeface="Garamond" panose="02020404030301010803" pitchFamily="18" charset="0"/>
                <a:ea typeface="Calibri" panose="020F0502020204030204" pitchFamily="34" charset="0"/>
                <a:cs typeface="Times New Roman" panose="02020603050405020304" pitchFamily="18" charset="0"/>
              </a:rPr>
              <a:t>.</a:t>
            </a:r>
            <a:endParaRPr lang="it-IT" sz="5400" i="1" kern="100" dirty="0">
              <a:latin typeface="Garamond" panose="02020404030301010803" pitchFamily="18" charset="0"/>
              <a:ea typeface="Calibri" panose="020F0502020204030204" pitchFamily="34" charset="0"/>
              <a:cs typeface="Times New Roman" panose="02020603050405020304" pitchFamily="18" charset="0"/>
            </a:endParaRPr>
          </a:p>
          <a:p>
            <a:pPr marL="0" indent="0">
              <a:buNone/>
            </a:pPr>
            <a:endParaRPr lang="it-IT" sz="5400" i="1" kern="100" dirty="0">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69468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524000" y="1988840"/>
            <a:ext cx="6400800" cy="2158336"/>
          </a:xfrm>
        </p:spPr>
        <p:txBody>
          <a:bodyPr>
            <a:normAutofit/>
          </a:bodyPr>
          <a:lstStyle/>
          <a:p>
            <a:r>
              <a:rPr lang="it-IT" b="1" i="1" dirty="0">
                <a:solidFill>
                  <a:srgbClr val="7030A0"/>
                </a:solidFill>
                <a:latin typeface="Garamond" pitchFamily="18" charset="0"/>
              </a:rPr>
              <a:t>Modulo 4</a:t>
            </a:r>
          </a:p>
          <a:p>
            <a:r>
              <a:rPr lang="it-IT" b="1" i="1" dirty="0">
                <a:solidFill>
                  <a:srgbClr val="7030A0"/>
                </a:solidFill>
                <a:latin typeface="Garamond" pitchFamily="18" charset="0"/>
              </a:rPr>
              <a:t>La contrattazione di secondo livello.</a:t>
            </a:r>
          </a:p>
        </p:txBody>
      </p:sp>
      <p:sp>
        <p:nvSpPr>
          <p:cNvPr id="4" name="Sottotitolo 2">
            <a:extLst>
              <a:ext uri="{FF2B5EF4-FFF2-40B4-BE49-F238E27FC236}">
                <a16:creationId xmlns:a16="http://schemas.microsoft.com/office/drawing/2014/main" id="{733141AA-7F4E-D850-FBDA-EBBE652748AE}"/>
              </a:ext>
            </a:extLst>
          </p:cNvPr>
          <p:cNvSpPr txBox="1">
            <a:spLocks/>
          </p:cNvSpPr>
          <p:nvPr/>
        </p:nvSpPr>
        <p:spPr>
          <a:xfrm>
            <a:off x="1524000" y="2198385"/>
            <a:ext cx="6400800" cy="4469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it-IT" sz="1800" b="1" i="1" dirty="0">
              <a:latin typeface="Garamond" pitchFamily="18" charset="0"/>
            </a:endParaRPr>
          </a:p>
        </p:txBody>
      </p:sp>
    </p:spTree>
    <p:extLst>
      <p:ext uri="{BB962C8B-B14F-4D97-AF65-F5344CB8AC3E}">
        <p14:creationId xmlns:p14="http://schemas.microsoft.com/office/powerpoint/2010/main" val="38093816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b="1" i="1" dirty="0">
                <a:solidFill>
                  <a:srgbClr val="7030A0"/>
                </a:solidFill>
                <a:latin typeface="Garamond" pitchFamily="18" charset="0"/>
              </a:rPr>
              <a:t>4.1</a:t>
            </a:r>
            <a:r>
              <a:rPr lang="it-IT" b="1" i="1" dirty="0">
                <a:solidFill>
                  <a:srgbClr val="7030A0"/>
                </a:solidFill>
                <a:latin typeface="Garamond" pitchFamily="18" charset="0"/>
              </a:rPr>
              <a:t> – </a:t>
            </a:r>
            <a:r>
              <a:rPr lang="it-IT" b="1" i="1" dirty="0" err="1">
                <a:solidFill>
                  <a:srgbClr val="7030A0"/>
                </a:solidFill>
                <a:latin typeface="Garamond" pitchFamily="18" charset="0"/>
              </a:rPr>
              <a:t>C.c.n.l.</a:t>
            </a:r>
            <a:r>
              <a:rPr lang="it-IT" b="1" i="1" dirty="0">
                <a:solidFill>
                  <a:srgbClr val="7030A0"/>
                </a:solidFill>
                <a:latin typeface="Garamond" pitchFamily="18" charset="0"/>
              </a:rPr>
              <a:t> personale non dirigente</a:t>
            </a:r>
          </a:p>
        </p:txBody>
      </p:sp>
      <p:sp>
        <p:nvSpPr>
          <p:cNvPr id="3" name="Segnaposto contenuto 2"/>
          <p:cNvSpPr>
            <a:spLocks noGrp="1"/>
          </p:cNvSpPr>
          <p:nvPr>
            <p:ph idx="1"/>
          </p:nvPr>
        </p:nvSpPr>
        <p:spPr/>
        <p:txBody>
          <a:bodyPr>
            <a:normAutofit fontScale="47500" lnSpcReduction="20000"/>
          </a:bodyPr>
          <a:lstStyle/>
          <a:p>
            <a:pPr marL="0" indent="0">
              <a:buNone/>
            </a:pPr>
            <a:r>
              <a:rPr lang="it-IT" sz="5400" i="1" dirty="0">
                <a:latin typeface="Garamond" pitchFamily="18" charset="0"/>
              </a:rPr>
              <a:t>Il C.c.n.l. del 6 luglio 1995 è il primo contratto in regime di pubblico impiego privatizzato. Esso, pur essendo di tipo transitorio, perché il definitivo passaggio ad un assetto privatistico venne demandato al "secondo" contratto collettivo (quello del quadriennio 1998-2001), fissa alcuni punti fondamentali, e cioè:</a:t>
            </a:r>
          </a:p>
          <a:p>
            <a:pPr>
              <a:buSzPct val="60000"/>
            </a:pPr>
            <a:r>
              <a:rPr lang="it-IT" sz="5400" i="1" dirty="0">
                <a:latin typeface="Garamond" pitchFamily="18" charset="0"/>
              </a:rPr>
              <a:t>art. 28 - distingue il trattamento economico in fondamentale (generalizzato, fisso e continuativo) ed accessorio (individuale, variabile ed occasionale);</a:t>
            </a:r>
          </a:p>
          <a:p>
            <a:pPr>
              <a:buSzPct val="60000"/>
            </a:pPr>
            <a:r>
              <a:rPr lang="it-IT" sz="5400" i="1" dirty="0">
                <a:latin typeface="Garamond" pitchFamily="18" charset="0"/>
              </a:rPr>
              <a:t>art. 31 - conferma la costituzione di un apposito fondo per il finanziamento del trattamento economico accessorio;</a:t>
            </a:r>
          </a:p>
          <a:p>
            <a:pPr>
              <a:buSzPct val="60000"/>
            </a:pPr>
            <a:r>
              <a:rPr lang="it-IT" sz="5400" i="1" dirty="0">
                <a:latin typeface="Garamond" pitchFamily="18" charset="0"/>
              </a:rPr>
              <a:t>art. 38 - prevede la riassegnazione all'esercizio successivo delle somme non utilizzate, nell'anno di competenza, per la remunerazione di istituti economici accessori.</a:t>
            </a:r>
          </a:p>
        </p:txBody>
      </p:sp>
    </p:spTree>
    <p:extLst>
      <p:ext uri="{BB962C8B-B14F-4D97-AF65-F5344CB8AC3E}">
        <p14:creationId xmlns:p14="http://schemas.microsoft.com/office/powerpoint/2010/main" val="27593802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b="1" i="1" dirty="0">
                <a:solidFill>
                  <a:srgbClr val="7030A0"/>
                </a:solidFill>
                <a:latin typeface="Garamond" pitchFamily="18" charset="0"/>
              </a:rPr>
              <a:t>4.2</a:t>
            </a:r>
            <a:r>
              <a:rPr lang="it-IT" b="1" i="1" dirty="0">
                <a:solidFill>
                  <a:srgbClr val="7030A0"/>
                </a:solidFill>
                <a:latin typeface="Garamond" pitchFamily="18" charset="0"/>
              </a:rPr>
              <a:t> – </a:t>
            </a:r>
            <a:r>
              <a:rPr lang="it-IT" b="1" i="1" dirty="0" err="1">
                <a:solidFill>
                  <a:srgbClr val="7030A0"/>
                </a:solidFill>
                <a:latin typeface="Garamond" pitchFamily="18" charset="0"/>
              </a:rPr>
              <a:t>C.c.n.l.</a:t>
            </a:r>
            <a:r>
              <a:rPr lang="it-IT" b="1" i="1" dirty="0">
                <a:solidFill>
                  <a:srgbClr val="7030A0"/>
                </a:solidFill>
                <a:latin typeface="Garamond" pitchFamily="18" charset="0"/>
              </a:rPr>
              <a:t> personale non dirigente</a:t>
            </a:r>
          </a:p>
        </p:txBody>
      </p:sp>
      <p:sp>
        <p:nvSpPr>
          <p:cNvPr id="3" name="Segnaposto contenuto 2"/>
          <p:cNvSpPr>
            <a:spLocks noGrp="1"/>
          </p:cNvSpPr>
          <p:nvPr>
            <p:ph idx="1"/>
          </p:nvPr>
        </p:nvSpPr>
        <p:spPr/>
        <p:txBody>
          <a:bodyPr>
            <a:normAutofit fontScale="47500" lnSpcReduction="20000"/>
          </a:bodyPr>
          <a:lstStyle/>
          <a:p>
            <a:pPr marL="0" indent="0">
              <a:buNone/>
            </a:pPr>
            <a:r>
              <a:rPr lang="it-IT" sz="5400" i="1" dirty="0">
                <a:latin typeface="Garamond" pitchFamily="18" charset="0"/>
              </a:rPr>
              <a:t>Il definitivo passaggio al regime privatistico avviene con la seconda tornata contrattuale (relativa al quadriennio 1999-2001), introduttiva del nuovo – oggi non più attuale - ordinamento professionale. </a:t>
            </a:r>
          </a:p>
          <a:p>
            <a:pPr marL="0" indent="0">
              <a:buNone/>
            </a:pPr>
            <a:r>
              <a:rPr lang="it-IT" sz="5400" i="1" dirty="0">
                <a:latin typeface="Garamond" pitchFamily="18" charset="0"/>
              </a:rPr>
              <a:t>Secondo la previsione dell'epoca i contratti collettivi nazionali avevano durata quadriennale per la parte giuridica e durata biennale per la parte economica.</a:t>
            </a:r>
          </a:p>
          <a:p>
            <a:pPr marL="0" indent="0">
              <a:buNone/>
            </a:pPr>
            <a:r>
              <a:rPr lang="it-IT" sz="5400" i="1" dirty="0">
                <a:latin typeface="Garamond" pitchFamily="18" charset="0"/>
              </a:rPr>
              <a:t>Oggi, dopo il decreto Brunetta, modificativo dell'art. 40 del d.lgs. n. 165 del 2001, i contratti collettivi di livello nazionale sono di durata triennale, sia per la parte giuridica che per la parte economica.</a:t>
            </a:r>
          </a:p>
          <a:p>
            <a:pPr marL="0" indent="0">
              <a:buNone/>
            </a:pPr>
            <a:r>
              <a:rPr lang="it-IT" sz="5400" i="1" dirty="0">
                <a:solidFill>
                  <a:srgbClr val="FF0000"/>
                </a:solidFill>
                <a:latin typeface="Garamond" pitchFamily="18" charset="0"/>
              </a:rPr>
              <a:t>I CCID hanno la stessa durata dei CCNL ma solo per la parte giuridica, perché la parte economica, essendo legata al bilancio dell'ente, è oggetto di accordo annuale.</a:t>
            </a:r>
          </a:p>
          <a:p>
            <a:pPr marL="0" indent="0">
              <a:buNone/>
            </a:pPr>
            <a:endParaRPr lang="it-IT" sz="5400" i="1" dirty="0">
              <a:latin typeface="Garamond" pitchFamily="18" charset="0"/>
            </a:endParaRPr>
          </a:p>
        </p:txBody>
      </p:sp>
    </p:spTree>
    <p:extLst>
      <p:ext uri="{BB962C8B-B14F-4D97-AF65-F5344CB8AC3E}">
        <p14:creationId xmlns:p14="http://schemas.microsoft.com/office/powerpoint/2010/main" val="21728835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b="1" i="1" dirty="0">
                <a:solidFill>
                  <a:srgbClr val="7030A0"/>
                </a:solidFill>
                <a:latin typeface="Garamond" pitchFamily="18" charset="0"/>
              </a:rPr>
              <a:t>4.3</a:t>
            </a:r>
            <a:r>
              <a:rPr lang="it-IT" b="1" i="1" dirty="0">
                <a:solidFill>
                  <a:srgbClr val="7030A0"/>
                </a:solidFill>
                <a:latin typeface="Garamond" pitchFamily="18" charset="0"/>
              </a:rPr>
              <a:t> – </a:t>
            </a:r>
            <a:r>
              <a:rPr lang="it-IT" b="1" i="1" dirty="0" err="1">
                <a:solidFill>
                  <a:srgbClr val="7030A0"/>
                </a:solidFill>
                <a:latin typeface="Garamond" pitchFamily="18" charset="0"/>
              </a:rPr>
              <a:t>C.c.n.l.</a:t>
            </a:r>
            <a:r>
              <a:rPr lang="it-IT" b="1" i="1" dirty="0">
                <a:solidFill>
                  <a:srgbClr val="7030A0"/>
                </a:solidFill>
                <a:latin typeface="Garamond" pitchFamily="18" charset="0"/>
              </a:rPr>
              <a:t> personale non dirigente</a:t>
            </a:r>
          </a:p>
        </p:txBody>
      </p:sp>
      <p:sp>
        <p:nvSpPr>
          <p:cNvPr id="3" name="Segnaposto contenuto 2"/>
          <p:cNvSpPr>
            <a:spLocks noGrp="1"/>
          </p:cNvSpPr>
          <p:nvPr>
            <p:ph idx="1"/>
          </p:nvPr>
        </p:nvSpPr>
        <p:spPr/>
        <p:txBody>
          <a:bodyPr>
            <a:normAutofit fontScale="55000" lnSpcReduction="20000"/>
          </a:bodyPr>
          <a:lstStyle/>
          <a:p>
            <a:pPr marL="0" indent="0">
              <a:buNone/>
            </a:pPr>
            <a:r>
              <a:rPr lang="it-IT" sz="5400" i="1" dirty="0">
                <a:latin typeface="Garamond" pitchFamily="18" charset="0"/>
              </a:rPr>
              <a:t>Il nuovo assetto ordinamentale tracciato dal </a:t>
            </a:r>
            <a:r>
              <a:rPr lang="it-IT" sz="5400" i="1" dirty="0" err="1">
                <a:latin typeface="Garamond" pitchFamily="18" charset="0"/>
              </a:rPr>
              <a:t>C.c.n.l.</a:t>
            </a:r>
            <a:r>
              <a:rPr lang="it-IT" sz="5400" i="1" dirty="0">
                <a:latin typeface="Garamond" pitchFamily="18" charset="0"/>
              </a:rPr>
              <a:t> del 6 luglio 1995 dava attuazione al protocollo Ciampi del 23 luglio 1993, secondo il quale, tra l'altro, una parte delle risorse destinate ai rinnovi contrattuali sarebbe stato riservato al trattamento economico accessorio (quindi non generalizzato, né fisso e neanche continuativo) da attribuire con criteri meritocratici.</a:t>
            </a:r>
          </a:p>
          <a:p>
            <a:pPr marL="0" indent="0">
              <a:buNone/>
            </a:pPr>
            <a:r>
              <a:rPr lang="it-IT" sz="5400" i="1" dirty="0">
                <a:solidFill>
                  <a:srgbClr val="FF0000"/>
                </a:solidFill>
                <a:latin typeface="Garamond" pitchFamily="18" charset="0"/>
              </a:rPr>
              <a:t>Queste erano le intenzioni delle parti che non avevano fatto i conti con il contesto lavorativo e con gli addetti ai lavori.</a:t>
            </a:r>
          </a:p>
          <a:p>
            <a:pPr marL="0" indent="0">
              <a:buNone/>
            </a:pPr>
            <a:r>
              <a:rPr lang="it-IT" sz="5400" i="1" dirty="0">
                <a:solidFill>
                  <a:srgbClr val="FF0000"/>
                </a:solidFill>
                <a:latin typeface="Garamond" pitchFamily="18" charset="0"/>
              </a:rPr>
              <a:t>Il d.lgs. n. 150 del 2009, cosiddetto decreto Brunetta, arrivato 16 anni dopo, non avrebbe detto nulla di nuovo.</a:t>
            </a:r>
          </a:p>
          <a:p>
            <a:pPr marL="0" indent="0">
              <a:buNone/>
            </a:pPr>
            <a:endParaRPr lang="it-IT" sz="5400" i="1" dirty="0">
              <a:latin typeface="Garamond" pitchFamily="18" charset="0"/>
            </a:endParaRPr>
          </a:p>
        </p:txBody>
      </p:sp>
    </p:spTree>
    <p:extLst>
      <p:ext uri="{BB962C8B-B14F-4D97-AF65-F5344CB8AC3E}">
        <p14:creationId xmlns:p14="http://schemas.microsoft.com/office/powerpoint/2010/main" val="15363428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b="1" i="1" dirty="0">
                <a:solidFill>
                  <a:srgbClr val="7030A0"/>
                </a:solidFill>
                <a:latin typeface="Garamond" pitchFamily="18" charset="0"/>
              </a:rPr>
              <a:t>4.4</a:t>
            </a:r>
            <a:r>
              <a:rPr lang="it-IT" b="1" i="1" dirty="0">
                <a:solidFill>
                  <a:srgbClr val="7030A0"/>
                </a:solidFill>
                <a:latin typeface="Garamond" pitchFamily="18" charset="0"/>
              </a:rPr>
              <a:t> – </a:t>
            </a:r>
            <a:r>
              <a:rPr lang="it-IT" b="1" i="1" dirty="0" err="1">
                <a:solidFill>
                  <a:srgbClr val="7030A0"/>
                </a:solidFill>
                <a:latin typeface="Garamond" pitchFamily="18" charset="0"/>
              </a:rPr>
              <a:t>C.c.n.l.</a:t>
            </a:r>
            <a:r>
              <a:rPr lang="it-IT" b="1" i="1" dirty="0">
                <a:solidFill>
                  <a:srgbClr val="7030A0"/>
                </a:solidFill>
                <a:latin typeface="Garamond" pitchFamily="18" charset="0"/>
              </a:rPr>
              <a:t> personale non dirigente</a:t>
            </a:r>
          </a:p>
        </p:txBody>
      </p:sp>
      <p:graphicFrame>
        <p:nvGraphicFramePr>
          <p:cNvPr id="12" name="Segnaposto contenuto 11">
            <a:extLst>
              <a:ext uri="{FF2B5EF4-FFF2-40B4-BE49-F238E27FC236}">
                <a16:creationId xmlns:a16="http://schemas.microsoft.com/office/drawing/2014/main" id="{7BB8F458-8210-4211-2AFF-90FED700DF4D}"/>
              </a:ext>
            </a:extLst>
          </p:cNvPr>
          <p:cNvGraphicFramePr>
            <a:graphicFrameLocks noGrp="1"/>
          </p:cNvGraphicFramePr>
          <p:nvPr>
            <p:ph idx="1"/>
          </p:nvPr>
        </p:nvGraphicFramePr>
        <p:xfrm>
          <a:off x="863600" y="1720056"/>
          <a:ext cx="7416800" cy="4286250"/>
        </p:xfrm>
        <a:graphic>
          <a:graphicData uri="http://schemas.openxmlformats.org/drawingml/2006/table">
            <a:tbl>
              <a:tblPr>
                <a:tableStyleId>{5C22544A-7EE6-4342-B048-85BDC9FD1C3A}</a:tableStyleId>
              </a:tblPr>
              <a:tblGrid>
                <a:gridCol w="1854200">
                  <a:extLst>
                    <a:ext uri="{9D8B030D-6E8A-4147-A177-3AD203B41FA5}">
                      <a16:colId xmlns:a16="http://schemas.microsoft.com/office/drawing/2014/main" val="1982317016"/>
                    </a:ext>
                  </a:extLst>
                </a:gridCol>
                <a:gridCol w="1854200">
                  <a:extLst>
                    <a:ext uri="{9D8B030D-6E8A-4147-A177-3AD203B41FA5}">
                      <a16:colId xmlns:a16="http://schemas.microsoft.com/office/drawing/2014/main" val="1081580355"/>
                    </a:ext>
                  </a:extLst>
                </a:gridCol>
                <a:gridCol w="1854200">
                  <a:extLst>
                    <a:ext uri="{9D8B030D-6E8A-4147-A177-3AD203B41FA5}">
                      <a16:colId xmlns:a16="http://schemas.microsoft.com/office/drawing/2014/main" val="1626983044"/>
                    </a:ext>
                  </a:extLst>
                </a:gridCol>
                <a:gridCol w="1854200">
                  <a:extLst>
                    <a:ext uri="{9D8B030D-6E8A-4147-A177-3AD203B41FA5}">
                      <a16:colId xmlns:a16="http://schemas.microsoft.com/office/drawing/2014/main" val="769245909"/>
                    </a:ext>
                  </a:extLst>
                </a:gridCol>
              </a:tblGrid>
              <a:tr h="476250">
                <a:tc>
                  <a:txBody>
                    <a:bodyPr/>
                    <a:lstStyle/>
                    <a:p>
                      <a:pPr algn="ctr" fontAlgn="ctr"/>
                      <a:r>
                        <a:rPr lang="it-IT" sz="1600" b="1" i="1" u="none" strike="noStrike" dirty="0">
                          <a:effectLst/>
                          <a:latin typeface="Garamond" panose="02020404030301010803" pitchFamily="18" charset="0"/>
                        </a:rPr>
                        <a:t>CCNL giuridico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ctr"/>
                      <a:r>
                        <a:rPr lang="it-IT" sz="1600" b="1" i="1" u="none" strike="noStrike" dirty="0">
                          <a:effectLst/>
                          <a:latin typeface="Garamond" panose="02020404030301010803" pitchFamily="18" charset="0"/>
                        </a:rPr>
                        <a:t>Ambito temporale di applicazione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it-IT"/>
                    </a:p>
                  </a:txBody>
                  <a:tcPr/>
                </a:tc>
                <a:tc>
                  <a:txBody>
                    <a:bodyPr/>
                    <a:lstStyle/>
                    <a:p>
                      <a:pPr algn="ctr" fontAlgn="ctr"/>
                      <a:r>
                        <a:rPr lang="it-IT" sz="1600" b="1" i="1" u="none" strike="noStrike" dirty="0">
                          <a:effectLst/>
                          <a:latin typeface="Garamond" panose="02020404030301010803" pitchFamily="18" charset="0"/>
                        </a:rPr>
                        <a:t>CCNL economico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6933516"/>
                  </a:ext>
                </a:extLst>
              </a:tr>
              <a:tr h="476250">
                <a:tc rowSpan="2">
                  <a:txBody>
                    <a:bodyPr/>
                    <a:lstStyle/>
                    <a:p>
                      <a:pPr algn="ctr" fontAlgn="ctr"/>
                      <a:r>
                        <a:rPr lang="it-IT" sz="1600" b="1" i="1" u="none" strike="noStrike" dirty="0">
                          <a:effectLst/>
                          <a:latin typeface="Garamond" panose="02020404030301010803" pitchFamily="18" charset="0"/>
                        </a:rPr>
                        <a:t>6 luglio 1995 e 13 maggio 1996 (integrativo)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2">
                  <a:txBody>
                    <a:bodyPr/>
                    <a:lstStyle/>
                    <a:p>
                      <a:pPr algn="ctr" fontAlgn="ctr"/>
                      <a:r>
                        <a:rPr lang="it-IT" sz="1600" i="1" u="none" strike="noStrike" dirty="0">
                          <a:effectLst/>
                          <a:latin typeface="Garamond" panose="02020404030301010803" pitchFamily="18" charset="0"/>
                        </a:rPr>
                        <a:t>1994-1997</a:t>
                      </a:r>
                      <a:endParaRPr lang="it-IT" sz="1600" b="0" i="1" u="none" strike="noStrike" dirty="0">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it-IT" sz="1600" i="1" u="none" strike="noStrike" dirty="0">
                          <a:effectLst/>
                          <a:latin typeface="Garamond" panose="02020404030301010803" pitchFamily="18" charset="0"/>
                        </a:rPr>
                        <a:t>1994-1995</a:t>
                      </a:r>
                      <a:endParaRPr lang="it-IT" sz="1600" b="0" i="1" u="none" strike="noStrike" dirty="0">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it-IT" sz="1600" b="1" i="1" u="none" strike="noStrike" dirty="0">
                          <a:effectLst/>
                          <a:latin typeface="Garamond" panose="02020404030301010803" pitchFamily="18" charset="0"/>
                        </a:rPr>
                        <a:t>6 luglio 1995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411252756"/>
                  </a:ext>
                </a:extLst>
              </a:tr>
              <a:tr h="476250">
                <a:tc vMerge="1">
                  <a:txBody>
                    <a:bodyPr/>
                    <a:lstStyle/>
                    <a:p>
                      <a:endParaRPr lang="it-IT"/>
                    </a:p>
                  </a:txBody>
                  <a:tcPr/>
                </a:tc>
                <a:tc vMerge="1">
                  <a:txBody>
                    <a:bodyPr/>
                    <a:lstStyle/>
                    <a:p>
                      <a:endParaRPr lang="it-IT"/>
                    </a:p>
                  </a:txBody>
                  <a:tcPr/>
                </a:tc>
                <a:tc>
                  <a:txBody>
                    <a:bodyPr/>
                    <a:lstStyle/>
                    <a:p>
                      <a:pPr algn="ctr" fontAlgn="ctr"/>
                      <a:r>
                        <a:rPr lang="it-IT" sz="1600" i="1" u="none" strike="noStrike" dirty="0">
                          <a:effectLst/>
                          <a:latin typeface="Garamond" panose="02020404030301010803" pitchFamily="18" charset="0"/>
                        </a:rPr>
                        <a:t>1996-1997</a:t>
                      </a:r>
                      <a:endParaRPr lang="it-IT" sz="1600" b="0" i="1" u="none" strike="noStrike" dirty="0">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it-IT" sz="1600" b="1" i="1" u="none" strike="noStrike" dirty="0">
                          <a:effectLst/>
                          <a:latin typeface="Garamond" panose="02020404030301010803" pitchFamily="18" charset="0"/>
                        </a:rPr>
                        <a:t>16 luglio 1996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840150039"/>
                  </a:ext>
                </a:extLst>
              </a:tr>
              <a:tr h="476250">
                <a:tc rowSpan="2">
                  <a:txBody>
                    <a:bodyPr/>
                    <a:lstStyle/>
                    <a:p>
                      <a:pPr algn="ctr" fontAlgn="ctr"/>
                      <a:r>
                        <a:rPr lang="it-IT" sz="1600" b="1" i="1" u="none" strike="noStrike" dirty="0">
                          <a:effectLst/>
                          <a:latin typeface="Garamond" panose="02020404030301010803" pitchFamily="18" charset="0"/>
                        </a:rPr>
                        <a:t>31 marzo 1999 e 14 settembre 2000 (integrativo)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it-IT" sz="1600" i="1" u="none" strike="noStrike" dirty="0">
                          <a:effectLst/>
                          <a:latin typeface="Garamond" panose="02020404030301010803" pitchFamily="18" charset="0"/>
                        </a:rPr>
                        <a:t>1999-2001</a:t>
                      </a:r>
                      <a:endParaRPr lang="it-IT" sz="1600" b="0" i="1" u="none" strike="noStrike" dirty="0">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it-IT" sz="1600" i="1" u="none" strike="noStrike" dirty="0">
                          <a:effectLst/>
                          <a:latin typeface="Garamond" panose="02020404030301010803" pitchFamily="18" charset="0"/>
                        </a:rPr>
                        <a:t>1998-1999</a:t>
                      </a:r>
                      <a:endParaRPr lang="it-IT" sz="1600" b="0" i="1" u="none" strike="noStrike" dirty="0">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it-IT" sz="1600" b="1" i="1" u="none" strike="noStrike" dirty="0">
                          <a:effectLst/>
                          <a:latin typeface="Garamond" panose="02020404030301010803" pitchFamily="18" charset="0"/>
                        </a:rPr>
                        <a:t>1° aprile 1999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60711223"/>
                  </a:ext>
                </a:extLst>
              </a:tr>
              <a:tr h="476250">
                <a:tc vMerge="1">
                  <a:txBody>
                    <a:bodyPr/>
                    <a:lstStyle/>
                    <a:p>
                      <a:endParaRPr lang="it-IT"/>
                    </a:p>
                  </a:txBody>
                  <a:tcPr/>
                </a:tc>
                <a:tc vMerge="1">
                  <a:txBody>
                    <a:bodyPr/>
                    <a:lstStyle/>
                    <a:p>
                      <a:endParaRPr lang="it-IT"/>
                    </a:p>
                  </a:txBody>
                  <a:tcPr/>
                </a:tc>
                <a:tc>
                  <a:txBody>
                    <a:bodyPr/>
                    <a:lstStyle/>
                    <a:p>
                      <a:pPr algn="ctr" fontAlgn="ctr"/>
                      <a:r>
                        <a:rPr lang="it-IT" sz="1600" i="1" u="none" strike="noStrike" dirty="0">
                          <a:effectLst/>
                          <a:latin typeface="Garamond" panose="02020404030301010803" pitchFamily="18" charset="0"/>
                        </a:rPr>
                        <a:t>2000-2001</a:t>
                      </a:r>
                      <a:endParaRPr lang="it-IT" sz="1600" b="0" i="1" u="none" strike="noStrike" dirty="0">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it-IT" sz="1600" b="1" i="1" u="none" strike="noStrike" dirty="0">
                          <a:effectLst/>
                          <a:latin typeface="Garamond" panose="02020404030301010803" pitchFamily="18" charset="0"/>
                        </a:rPr>
                        <a:t>5 ottobre 2001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604043799"/>
                  </a:ext>
                </a:extLst>
              </a:tr>
              <a:tr h="476250">
                <a:tc rowSpan="2">
                  <a:txBody>
                    <a:bodyPr/>
                    <a:lstStyle/>
                    <a:p>
                      <a:pPr algn="ctr" fontAlgn="ctr"/>
                      <a:r>
                        <a:rPr lang="it-IT" sz="1600" b="1" i="1" u="none" strike="noStrike" dirty="0">
                          <a:effectLst/>
                          <a:latin typeface="Garamond" panose="02020404030301010803" pitchFamily="18" charset="0"/>
                        </a:rPr>
                        <a:t>22 gennaio 2004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rowSpan="2">
                  <a:txBody>
                    <a:bodyPr/>
                    <a:lstStyle/>
                    <a:p>
                      <a:pPr algn="ctr" fontAlgn="ctr"/>
                      <a:r>
                        <a:rPr lang="it-IT" sz="1600" i="1" u="none" strike="noStrike" dirty="0">
                          <a:effectLst/>
                          <a:latin typeface="Garamond" panose="02020404030301010803" pitchFamily="18" charset="0"/>
                        </a:rPr>
                        <a:t>2002-2005</a:t>
                      </a:r>
                      <a:endParaRPr lang="it-IT" sz="1600" b="0" i="1" u="none" strike="noStrike" dirty="0">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it-IT" sz="1600" i="1" u="none" strike="noStrike" dirty="0">
                          <a:effectLst/>
                          <a:latin typeface="Garamond" panose="02020404030301010803" pitchFamily="18" charset="0"/>
                        </a:rPr>
                        <a:t>2002-2003</a:t>
                      </a:r>
                      <a:endParaRPr lang="it-IT" sz="1600" b="0" i="1" u="none" strike="noStrike" dirty="0">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it-IT" sz="1600" b="1" i="1" u="none" strike="noStrike" dirty="0">
                          <a:effectLst/>
                          <a:latin typeface="Garamond" panose="02020404030301010803" pitchFamily="18" charset="0"/>
                        </a:rPr>
                        <a:t>22 gennaio 2004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39096189"/>
                  </a:ext>
                </a:extLst>
              </a:tr>
              <a:tr h="476250">
                <a:tc vMerge="1">
                  <a:txBody>
                    <a:bodyPr/>
                    <a:lstStyle/>
                    <a:p>
                      <a:endParaRPr lang="it-IT"/>
                    </a:p>
                  </a:txBody>
                  <a:tcPr/>
                </a:tc>
                <a:tc vMerge="1">
                  <a:txBody>
                    <a:bodyPr/>
                    <a:lstStyle/>
                    <a:p>
                      <a:endParaRPr lang="it-IT"/>
                    </a:p>
                  </a:txBody>
                  <a:tcPr/>
                </a:tc>
                <a:tc>
                  <a:txBody>
                    <a:bodyPr/>
                    <a:lstStyle/>
                    <a:p>
                      <a:pPr algn="ctr" fontAlgn="ctr"/>
                      <a:r>
                        <a:rPr lang="it-IT" sz="1600" i="1" u="none" strike="noStrike" dirty="0">
                          <a:effectLst/>
                          <a:latin typeface="Garamond" panose="02020404030301010803" pitchFamily="18" charset="0"/>
                        </a:rPr>
                        <a:t>2004-2005</a:t>
                      </a:r>
                      <a:endParaRPr lang="it-IT" sz="1600" b="0" i="1" u="none" strike="noStrike" dirty="0">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it-IT" sz="1600" b="1" i="1" u="none" strike="noStrike" dirty="0">
                          <a:effectLst/>
                          <a:latin typeface="Garamond" panose="02020404030301010803" pitchFamily="18" charset="0"/>
                        </a:rPr>
                        <a:t>9 maggio 2004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325163722"/>
                  </a:ext>
                </a:extLst>
              </a:tr>
              <a:tr h="476250">
                <a:tc rowSpan="2">
                  <a:txBody>
                    <a:bodyPr/>
                    <a:lstStyle/>
                    <a:p>
                      <a:pPr algn="ctr" fontAlgn="ctr"/>
                      <a:r>
                        <a:rPr lang="it-IT" sz="1600" b="1" i="1" u="none" strike="noStrike" dirty="0">
                          <a:effectLst/>
                          <a:latin typeface="Garamond" panose="02020404030301010803" pitchFamily="18" charset="0"/>
                        </a:rPr>
                        <a:t>11 aprile 2008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it-IT" sz="1600" i="1" u="none" strike="noStrike" dirty="0">
                          <a:effectLst/>
                          <a:latin typeface="Garamond" panose="02020404030301010803" pitchFamily="18" charset="0"/>
                        </a:rPr>
                        <a:t>2006-2009</a:t>
                      </a:r>
                      <a:endParaRPr lang="it-IT" sz="1600" b="0" i="1" u="none" strike="noStrike" dirty="0">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it-IT" sz="1600" i="1" u="none" strike="noStrike" dirty="0">
                          <a:effectLst/>
                          <a:latin typeface="Garamond" panose="02020404030301010803" pitchFamily="18" charset="0"/>
                        </a:rPr>
                        <a:t>2006-2007</a:t>
                      </a:r>
                      <a:endParaRPr lang="it-IT" sz="1600" b="0" i="1" u="none" strike="noStrike" dirty="0">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it-IT" sz="1600" b="1" i="1" u="none" strike="noStrike" dirty="0">
                          <a:effectLst/>
                          <a:latin typeface="Garamond" panose="02020404030301010803" pitchFamily="18" charset="0"/>
                        </a:rPr>
                        <a:t>11 aprile 2008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961738935"/>
                  </a:ext>
                </a:extLst>
              </a:tr>
              <a:tr h="476250">
                <a:tc vMerge="1">
                  <a:txBody>
                    <a:bodyPr/>
                    <a:lstStyle/>
                    <a:p>
                      <a:endParaRPr lang="it-IT"/>
                    </a:p>
                  </a:txBody>
                  <a:tcPr/>
                </a:tc>
                <a:tc vMerge="1">
                  <a:txBody>
                    <a:bodyPr/>
                    <a:lstStyle/>
                    <a:p>
                      <a:endParaRPr lang="it-IT"/>
                    </a:p>
                  </a:txBody>
                  <a:tcPr/>
                </a:tc>
                <a:tc>
                  <a:txBody>
                    <a:bodyPr/>
                    <a:lstStyle/>
                    <a:p>
                      <a:pPr algn="ctr" fontAlgn="ctr"/>
                      <a:r>
                        <a:rPr lang="it-IT" sz="1600" i="1" u="none" strike="noStrike" dirty="0">
                          <a:effectLst/>
                          <a:latin typeface="Garamond" panose="02020404030301010803" pitchFamily="18" charset="0"/>
                        </a:rPr>
                        <a:t>2008-2009</a:t>
                      </a:r>
                      <a:endParaRPr lang="it-IT" sz="1600" b="0" i="1" u="none" strike="noStrike" dirty="0">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it-IT" sz="1600" b="1" i="1" u="none" strike="noStrike" dirty="0">
                          <a:effectLst/>
                          <a:latin typeface="Garamond" panose="02020404030301010803" pitchFamily="18" charset="0"/>
                        </a:rPr>
                        <a:t>31 luglio 2009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706260128"/>
                  </a:ext>
                </a:extLst>
              </a:tr>
            </a:tbl>
          </a:graphicData>
        </a:graphic>
      </p:graphicFrame>
    </p:spTree>
    <p:extLst>
      <p:ext uri="{BB962C8B-B14F-4D97-AF65-F5344CB8AC3E}">
        <p14:creationId xmlns:p14="http://schemas.microsoft.com/office/powerpoint/2010/main" val="4109196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3200" b="1" i="1" dirty="0">
                <a:latin typeface="Garamond" pitchFamily="18" charset="0"/>
              </a:rPr>
              <a:t>3. Presupposti</a:t>
            </a:r>
            <a:endParaRPr lang="it-IT" b="1" i="1" dirty="0">
              <a:latin typeface="Garamond" pitchFamily="18" charset="0"/>
            </a:endParaRPr>
          </a:p>
        </p:txBody>
      </p:sp>
      <p:sp>
        <p:nvSpPr>
          <p:cNvPr id="3" name="Segnaposto contenuto 2"/>
          <p:cNvSpPr>
            <a:spLocks noGrp="1"/>
          </p:cNvSpPr>
          <p:nvPr>
            <p:ph idx="1"/>
          </p:nvPr>
        </p:nvSpPr>
        <p:spPr>
          <a:xfrm>
            <a:off x="457200" y="1124744"/>
            <a:ext cx="8229600" cy="5001419"/>
          </a:xfrm>
        </p:spPr>
        <p:txBody>
          <a:bodyPr>
            <a:normAutofit/>
          </a:bodyPr>
          <a:lstStyle/>
          <a:p>
            <a:pPr marL="0" indent="0" algn="ctr">
              <a:buNone/>
            </a:pPr>
            <a:r>
              <a:rPr lang="it-IT" sz="3500" i="1" kern="100" dirty="0">
                <a:effectLst/>
                <a:latin typeface="Garamond" panose="02020404030301010803" pitchFamily="18" charset="0"/>
                <a:ea typeface="Calibri" panose="020F0502020204030204" pitchFamily="34" charset="0"/>
                <a:cs typeface="Times New Roman" panose="02020603050405020304" pitchFamily="18" charset="0"/>
              </a:rPr>
              <a:t>Il controllo sugli atti di natura contrattuale</a:t>
            </a:r>
          </a:p>
        </p:txBody>
      </p:sp>
      <p:sp>
        <p:nvSpPr>
          <p:cNvPr id="4" name="Ovale 3">
            <a:extLst>
              <a:ext uri="{FF2B5EF4-FFF2-40B4-BE49-F238E27FC236}">
                <a16:creationId xmlns:a16="http://schemas.microsoft.com/office/drawing/2014/main" id="{3EAE112D-3AB0-9E26-E1B7-5A00F2D34F73}"/>
              </a:ext>
            </a:extLst>
          </p:cNvPr>
          <p:cNvSpPr/>
          <p:nvPr/>
        </p:nvSpPr>
        <p:spPr>
          <a:xfrm>
            <a:off x="2843808" y="1961220"/>
            <a:ext cx="2304256" cy="1800200"/>
          </a:xfrm>
          <a:prstGeom prst="ellipse">
            <a:avLst/>
          </a:prstGeom>
          <a:solidFill>
            <a:srgbClr val="00B0F0"/>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it-IT"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di 1° Livello</a:t>
            </a:r>
          </a:p>
          <a:p>
            <a:pPr algn="ctr"/>
            <a:r>
              <a:rPr lang="it-IT"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CCNL</a:t>
            </a:r>
          </a:p>
        </p:txBody>
      </p:sp>
      <p:sp>
        <p:nvSpPr>
          <p:cNvPr id="7" name="Ovale 6">
            <a:extLst>
              <a:ext uri="{FF2B5EF4-FFF2-40B4-BE49-F238E27FC236}">
                <a16:creationId xmlns:a16="http://schemas.microsoft.com/office/drawing/2014/main" id="{96626839-E5A8-BA30-E065-E45CE2CC6512}"/>
              </a:ext>
            </a:extLst>
          </p:cNvPr>
          <p:cNvSpPr/>
          <p:nvPr/>
        </p:nvSpPr>
        <p:spPr>
          <a:xfrm>
            <a:off x="2892895" y="3871451"/>
            <a:ext cx="2304256" cy="1800200"/>
          </a:xfrm>
          <a:prstGeom prst="ellipse">
            <a:avLst/>
          </a:prstGeom>
          <a:solidFill>
            <a:srgbClr val="FFFF00"/>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it-IT"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di 2° Livello </a:t>
            </a:r>
          </a:p>
          <a:p>
            <a:pPr algn="ctr"/>
            <a:r>
              <a:rPr lang="it-IT"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CCID</a:t>
            </a:r>
          </a:p>
        </p:txBody>
      </p:sp>
      <p:sp>
        <p:nvSpPr>
          <p:cNvPr id="8" name="Ovale 7">
            <a:extLst>
              <a:ext uri="{FF2B5EF4-FFF2-40B4-BE49-F238E27FC236}">
                <a16:creationId xmlns:a16="http://schemas.microsoft.com/office/drawing/2014/main" id="{8C3F6450-EB93-EF57-054D-E852B793A7C5}"/>
              </a:ext>
            </a:extLst>
          </p:cNvPr>
          <p:cNvSpPr/>
          <p:nvPr/>
        </p:nvSpPr>
        <p:spPr>
          <a:xfrm>
            <a:off x="6003778" y="1961220"/>
            <a:ext cx="2304256" cy="1800200"/>
          </a:xfrm>
          <a:prstGeom prst="ellipse">
            <a:avLst/>
          </a:prstGeom>
          <a:solidFill>
            <a:srgbClr val="FF0000"/>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it-IT"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Controllo della Corte dei conti</a:t>
            </a:r>
          </a:p>
        </p:txBody>
      </p:sp>
      <p:sp>
        <p:nvSpPr>
          <p:cNvPr id="11" name="Ovale 10">
            <a:extLst>
              <a:ext uri="{FF2B5EF4-FFF2-40B4-BE49-F238E27FC236}">
                <a16:creationId xmlns:a16="http://schemas.microsoft.com/office/drawing/2014/main" id="{7F3CCB80-B3B3-138C-0827-F8EB0B7BEC01}"/>
              </a:ext>
            </a:extLst>
          </p:cNvPr>
          <p:cNvSpPr/>
          <p:nvPr/>
        </p:nvSpPr>
        <p:spPr>
          <a:xfrm>
            <a:off x="5958880" y="3933056"/>
            <a:ext cx="2304256" cy="1800200"/>
          </a:xfrm>
          <a:prstGeom prst="ellipse">
            <a:avLst/>
          </a:prstGeom>
          <a:solidFill>
            <a:srgbClr val="FF0000"/>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it-IT"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Controllo del collegio dei revisori dei conti</a:t>
            </a:r>
          </a:p>
        </p:txBody>
      </p:sp>
      <p:sp>
        <p:nvSpPr>
          <p:cNvPr id="12" name="Freccia a destra 11">
            <a:extLst>
              <a:ext uri="{FF2B5EF4-FFF2-40B4-BE49-F238E27FC236}">
                <a16:creationId xmlns:a16="http://schemas.microsoft.com/office/drawing/2014/main" id="{BB48CC9F-7238-C57A-0CD6-1DBEFEA19FC6}"/>
              </a:ext>
            </a:extLst>
          </p:cNvPr>
          <p:cNvSpPr/>
          <p:nvPr/>
        </p:nvSpPr>
        <p:spPr>
          <a:xfrm>
            <a:off x="5305907" y="2861320"/>
            <a:ext cx="594792" cy="135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Freccia a destra 12">
            <a:extLst>
              <a:ext uri="{FF2B5EF4-FFF2-40B4-BE49-F238E27FC236}">
                <a16:creationId xmlns:a16="http://schemas.microsoft.com/office/drawing/2014/main" id="{D80A946F-0821-5085-ACFA-6FE7D1B3D5AE}"/>
              </a:ext>
            </a:extLst>
          </p:cNvPr>
          <p:cNvSpPr/>
          <p:nvPr/>
        </p:nvSpPr>
        <p:spPr>
          <a:xfrm>
            <a:off x="5305907" y="4793568"/>
            <a:ext cx="594792" cy="135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13">
            <a:extLst>
              <a:ext uri="{FF2B5EF4-FFF2-40B4-BE49-F238E27FC236}">
                <a16:creationId xmlns:a16="http://schemas.microsoft.com/office/drawing/2014/main" id="{788A4357-D642-62F5-9A89-732C25B2279A}"/>
              </a:ext>
            </a:extLst>
          </p:cNvPr>
          <p:cNvSpPr/>
          <p:nvPr/>
        </p:nvSpPr>
        <p:spPr>
          <a:xfrm>
            <a:off x="729375" y="3287872"/>
            <a:ext cx="2091984" cy="116715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Atti di natura negoziale regolanti il rapporto di lavoro pubblico</a:t>
            </a:r>
          </a:p>
        </p:txBody>
      </p:sp>
      <p:sp>
        <p:nvSpPr>
          <p:cNvPr id="15" name="Freccia curva 14">
            <a:extLst>
              <a:ext uri="{FF2B5EF4-FFF2-40B4-BE49-F238E27FC236}">
                <a16:creationId xmlns:a16="http://schemas.microsoft.com/office/drawing/2014/main" id="{C9C24C2A-B6BA-89E6-6F35-D09F7F25F346}"/>
              </a:ext>
            </a:extLst>
          </p:cNvPr>
          <p:cNvSpPr/>
          <p:nvPr/>
        </p:nvSpPr>
        <p:spPr>
          <a:xfrm>
            <a:off x="1966157" y="2636912"/>
            <a:ext cx="648072" cy="512440"/>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6" name="Freccia curva 15">
            <a:extLst>
              <a:ext uri="{FF2B5EF4-FFF2-40B4-BE49-F238E27FC236}">
                <a16:creationId xmlns:a16="http://schemas.microsoft.com/office/drawing/2014/main" id="{5CFC0091-35B6-95BC-E0AD-8AD83DE1C93C}"/>
              </a:ext>
            </a:extLst>
          </p:cNvPr>
          <p:cNvSpPr/>
          <p:nvPr/>
        </p:nvSpPr>
        <p:spPr>
          <a:xfrm flipV="1">
            <a:off x="2064127" y="4552899"/>
            <a:ext cx="648072" cy="499864"/>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0637131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b="1" i="1" dirty="0">
                <a:solidFill>
                  <a:srgbClr val="7030A0"/>
                </a:solidFill>
                <a:latin typeface="Garamond" pitchFamily="18" charset="0"/>
              </a:rPr>
              <a:t>4.5</a:t>
            </a:r>
            <a:r>
              <a:rPr lang="it-IT" b="1" i="1" dirty="0">
                <a:solidFill>
                  <a:srgbClr val="7030A0"/>
                </a:solidFill>
                <a:latin typeface="Garamond" pitchFamily="18" charset="0"/>
              </a:rPr>
              <a:t> – </a:t>
            </a:r>
            <a:r>
              <a:rPr lang="it-IT" b="1" i="1" dirty="0" err="1">
                <a:solidFill>
                  <a:srgbClr val="7030A0"/>
                </a:solidFill>
                <a:latin typeface="Garamond" pitchFamily="18" charset="0"/>
              </a:rPr>
              <a:t>C.c.n.l.</a:t>
            </a:r>
            <a:r>
              <a:rPr lang="it-IT" b="1" i="1" dirty="0">
                <a:solidFill>
                  <a:srgbClr val="7030A0"/>
                </a:solidFill>
                <a:latin typeface="Garamond" pitchFamily="18" charset="0"/>
              </a:rPr>
              <a:t> personale non dirigente</a:t>
            </a:r>
            <a:endParaRPr lang="it-IT" b="1" dirty="0">
              <a:solidFill>
                <a:srgbClr val="7030A0"/>
              </a:solidFill>
              <a:latin typeface="Garamond" pitchFamily="18" charset="0"/>
            </a:endParaRPr>
          </a:p>
        </p:txBody>
      </p:sp>
      <p:graphicFrame>
        <p:nvGraphicFramePr>
          <p:cNvPr id="5" name="Segnaposto contenuto 4">
            <a:extLst>
              <a:ext uri="{FF2B5EF4-FFF2-40B4-BE49-F238E27FC236}">
                <a16:creationId xmlns:a16="http://schemas.microsoft.com/office/drawing/2014/main" id="{029580A8-04FD-2219-0BB0-E39004CE104E}"/>
              </a:ext>
            </a:extLst>
          </p:cNvPr>
          <p:cNvGraphicFramePr>
            <a:graphicFrameLocks noGrp="1"/>
          </p:cNvGraphicFramePr>
          <p:nvPr>
            <p:ph idx="1"/>
            <p:extLst>
              <p:ext uri="{D42A27DB-BD31-4B8C-83A1-F6EECF244321}">
                <p14:modId xmlns:p14="http://schemas.microsoft.com/office/powerpoint/2010/main" val="1910525274"/>
              </p:ext>
            </p:extLst>
          </p:nvPr>
        </p:nvGraphicFramePr>
        <p:xfrm>
          <a:off x="1259632" y="1556793"/>
          <a:ext cx="6838776" cy="4648416"/>
        </p:xfrm>
        <a:graphic>
          <a:graphicData uri="http://schemas.openxmlformats.org/drawingml/2006/table">
            <a:tbl>
              <a:tblPr>
                <a:tableStyleId>{5C22544A-7EE6-4342-B048-85BDC9FD1C3A}</a:tableStyleId>
              </a:tblPr>
              <a:tblGrid>
                <a:gridCol w="3384376">
                  <a:extLst>
                    <a:ext uri="{9D8B030D-6E8A-4147-A177-3AD203B41FA5}">
                      <a16:colId xmlns:a16="http://schemas.microsoft.com/office/drawing/2014/main" val="2361642619"/>
                    </a:ext>
                  </a:extLst>
                </a:gridCol>
                <a:gridCol w="3454400">
                  <a:extLst>
                    <a:ext uri="{9D8B030D-6E8A-4147-A177-3AD203B41FA5}">
                      <a16:colId xmlns:a16="http://schemas.microsoft.com/office/drawing/2014/main" val="2967530396"/>
                    </a:ext>
                  </a:extLst>
                </a:gridCol>
              </a:tblGrid>
              <a:tr h="753817">
                <a:tc>
                  <a:txBody>
                    <a:bodyPr/>
                    <a:lstStyle/>
                    <a:p>
                      <a:pPr algn="ctr" fontAlgn="ctr"/>
                      <a:r>
                        <a:rPr lang="it-IT" sz="1600" b="1" i="1" u="none" strike="noStrike" dirty="0">
                          <a:effectLst/>
                          <a:latin typeface="Garamond" panose="02020404030301010803" pitchFamily="18" charset="0"/>
                        </a:rPr>
                        <a:t>CCNL giuridico ed economico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it-IT" sz="1600" b="1" i="1" u="none" strike="noStrike" dirty="0">
                          <a:effectLst/>
                          <a:latin typeface="Garamond" panose="02020404030301010803" pitchFamily="18" charset="0"/>
                        </a:rPr>
                        <a:t>Ambito temporale di applicazione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5636957"/>
                  </a:ext>
                </a:extLst>
              </a:tr>
              <a:tr h="753817">
                <a:tc>
                  <a:txBody>
                    <a:bodyPr/>
                    <a:lstStyle/>
                    <a:p>
                      <a:pPr algn="ctr" fontAlgn="ctr"/>
                      <a:r>
                        <a:rPr lang="it-IT" sz="1600" b="1" u="none" strike="noStrike" dirty="0">
                          <a:effectLst/>
                          <a:latin typeface="Garamond" panose="02020404030301010803" pitchFamily="18" charset="0"/>
                        </a:rPr>
                        <a:t>21 maggio 2018</a:t>
                      </a:r>
                      <a:endParaRPr lang="it-IT" sz="1600" b="1" i="1" u="none" strike="noStrike" dirty="0">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it-IT" sz="1600" u="none" strike="noStrike" dirty="0">
                          <a:effectLst/>
                          <a:latin typeface="Garamond" panose="02020404030301010803" pitchFamily="18" charset="0"/>
                        </a:rPr>
                        <a:t>2016-2018</a:t>
                      </a:r>
                      <a:endParaRPr lang="it-IT" sz="1600" b="0" i="1" u="none" strike="noStrike" dirty="0">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403327113"/>
                  </a:ext>
                </a:extLst>
              </a:tr>
              <a:tr h="753817">
                <a:tc>
                  <a:txBody>
                    <a:bodyPr/>
                    <a:lstStyle/>
                    <a:p>
                      <a:pPr algn="ctr" fontAlgn="ctr"/>
                      <a:r>
                        <a:rPr lang="it-IT" sz="1600" b="1" u="none" strike="noStrike" dirty="0">
                          <a:effectLst/>
                          <a:latin typeface="Garamond" panose="02020404030301010803" pitchFamily="18" charset="0"/>
                        </a:rPr>
                        <a:t>16 novembre 2022</a:t>
                      </a:r>
                      <a:endParaRPr lang="it-IT" sz="1600" b="1" i="1" u="none" strike="noStrike" dirty="0">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600" u="none" strike="noStrike" dirty="0">
                          <a:effectLst/>
                          <a:latin typeface="Garamond" panose="02020404030301010803" pitchFamily="18" charset="0"/>
                        </a:rPr>
                        <a:t>2019-2022</a:t>
                      </a:r>
                      <a:endParaRPr lang="it-IT" sz="1600" b="0" i="1" u="none" strike="noStrike" dirty="0">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168896"/>
                  </a:ext>
                </a:extLst>
              </a:tr>
              <a:tr h="2275053">
                <a:tc gridSpan="2">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it-IT" sz="2000" b="0" i="1" u="none" strike="noStrike" dirty="0">
                        <a:effectLst/>
                        <a:latin typeface="Garamond" panose="02020404030301010803" pitchFamily="18" charset="0"/>
                      </a:endParaRPr>
                    </a:p>
                    <a:p>
                      <a:pPr marL="72000" marR="0" lvl="0" indent="0" algn="l" defTabSz="914400" rtl="0" eaLnBrk="1" fontAlgn="ctr" latinLnBrk="0" hangingPunct="1">
                        <a:lnSpc>
                          <a:spcPct val="100000"/>
                        </a:lnSpc>
                        <a:spcBef>
                          <a:spcPts val="0"/>
                        </a:spcBef>
                        <a:spcAft>
                          <a:spcPts val="0"/>
                        </a:spcAft>
                        <a:buClrTx/>
                        <a:buSzTx/>
                        <a:buFontTx/>
                        <a:buNone/>
                        <a:tabLst/>
                        <a:defRPr/>
                      </a:pPr>
                      <a:r>
                        <a:rPr lang="it-IT" sz="2000" b="0" i="1" u="none" strike="noStrike" dirty="0">
                          <a:effectLst/>
                          <a:latin typeface="Garamond" panose="02020404030301010803" pitchFamily="18" charset="0"/>
                        </a:rPr>
                        <a:t>Per i contratti collettivi, sia nazionali che decentrati, vige il principio </a:t>
                      </a:r>
                      <a:r>
                        <a:rPr lang="it-IT" sz="2000" b="0" i="1" u="none" strike="noStrike">
                          <a:effectLst/>
                          <a:latin typeface="Garamond" panose="02020404030301010803" pitchFamily="18" charset="0"/>
                        </a:rPr>
                        <a:t>dell' ultrattività</a:t>
                      </a:r>
                      <a:r>
                        <a:rPr lang="it-IT" sz="2000" b="0" i="1" u="none" strike="noStrike" dirty="0">
                          <a:effectLst/>
                          <a:latin typeface="Garamond" panose="02020404030301010803" pitchFamily="18" charset="0"/>
                        </a:rPr>
                        <a:t>, ossia della validità oltre la scadenza e fino alla sottoscrizione di quello definitivo</a:t>
                      </a:r>
                      <a:r>
                        <a:rPr lang="it-IT" sz="2000" b="0" i="1" u="none" strike="noStrike">
                          <a:effectLst/>
                          <a:latin typeface="Garamond" panose="02020404030301010803" pitchFamily="18" charset="0"/>
                        </a:rPr>
                        <a:t>. </a:t>
                      </a:r>
                    </a:p>
                    <a:p>
                      <a:pPr marL="72000" marR="0" lvl="0" indent="0" algn="l" defTabSz="914400" rtl="0" eaLnBrk="1" fontAlgn="ctr" latinLnBrk="0" hangingPunct="1">
                        <a:lnSpc>
                          <a:spcPct val="100000"/>
                        </a:lnSpc>
                        <a:spcBef>
                          <a:spcPts val="0"/>
                        </a:spcBef>
                        <a:spcAft>
                          <a:spcPts val="0"/>
                        </a:spcAft>
                        <a:buClrTx/>
                        <a:buSzTx/>
                        <a:buFontTx/>
                        <a:buNone/>
                        <a:tabLst/>
                        <a:defRPr/>
                      </a:pPr>
                      <a:r>
                        <a:rPr lang="it-IT" sz="2000" b="0" i="1" u="none" strike="noStrike">
                          <a:effectLst/>
                          <a:latin typeface="Garamond" panose="02020404030301010803" pitchFamily="18" charset="0"/>
                        </a:rPr>
                        <a:t>Non </a:t>
                      </a:r>
                      <a:r>
                        <a:rPr lang="it-IT" sz="2000" b="0" i="1" u="none" strike="noStrike" dirty="0">
                          <a:effectLst/>
                          <a:latin typeface="Garamond" panose="02020404030301010803" pitchFamily="18" charset="0"/>
                        </a:rPr>
                        <a:t>di rado dunque avviene che il contratto parte giuridica protrae la sua validità ben oltre la scadenza mentre annualmente vengono definiti solo gli accordi riguardanti la parte economica.</a:t>
                      </a:r>
                    </a:p>
                    <a:p>
                      <a:pPr algn="just" fontAlgn="ctr"/>
                      <a:endParaRPr lang="it-IT" sz="1600" b="1" i="1" u="none" strike="noStrike" dirty="0">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it-IT" sz="1600" b="0" i="1" u="none" strike="noStrike" dirty="0">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9349098"/>
                  </a:ext>
                </a:extLst>
              </a:tr>
            </a:tbl>
          </a:graphicData>
        </a:graphic>
      </p:graphicFrame>
    </p:spTree>
    <p:extLst>
      <p:ext uri="{BB962C8B-B14F-4D97-AF65-F5344CB8AC3E}">
        <p14:creationId xmlns:p14="http://schemas.microsoft.com/office/powerpoint/2010/main" val="11140998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b="1" i="1" dirty="0">
                <a:solidFill>
                  <a:srgbClr val="7030A0"/>
                </a:solidFill>
                <a:latin typeface="Garamond" pitchFamily="18" charset="0"/>
              </a:rPr>
              <a:t>4.6</a:t>
            </a:r>
            <a:r>
              <a:rPr lang="it-IT" b="1" i="1" dirty="0">
                <a:solidFill>
                  <a:srgbClr val="7030A0"/>
                </a:solidFill>
                <a:latin typeface="Garamond" pitchFamily="18" charset="0"/>
              </a:rPr>
              <a:t> – </a:t>
            </a:r>
            <a:r>
              <a:rPr lang="it-IT" b="1" i="1" dirty="0" err="1">
                <a:solidFill>
                  <a:srgbClr val="7030A0"/>
                </a:solidFill>
                <a:latin typeface="Garamond" pitchFamily="18" charset="0"/>
              </a:rPr>
              <a:t>C.c.i.d</a:t>
            </a:r>
            <a:r>
              <a:rPr lang="it-IT" b="1" i="1" dirty="0">
                <a:solidFill>
                  <a:srgbClr val="7030A0"/>
                </a:solidFill>
                <a:latin typeface="Garamond" pitchFamily="18" charset="0"/>
              </a:rPr>
              <a:t>. personale non dirigente</a:t>
            </a:r>
          </a:p>
        </p:txBody>
      </p:sp>
      <p:graphicFrame>
        <p:nvGraphicFramePr>
          <p:cNvPr id="5" name="Segnaposto contenuto 4">
            <a:extLst>
              <a:ext uri="{FF2B5EF4-FFF2-40B4-BE49-F238E27FC236}">
                <a16:creationId xmlns:a16="http://schemas.microsoft.com/office/drawing/2014/main" id="{2C0BA90F-1238-EAFA-3113-B22CC9A40237}"/>
              </a:ext>
            </a:extLst>
          </p:cNvPr>
          <p:cNvGraphicFramePr>
            <a:graphicFrameLocks noGrp="1"/>
          </p:cNvGraphicFramePr>
          <p:nvPr>
            <p:ph idx="1"/>
            <p:extLst>
              <p:ext uri="{D42A27DB-BD31-4B8C-83A1-F6EECF244321}">
                <p14:modId xmlns:p14="http://schemas.microsoft.com/office/powerpoint/2010/main" val="659084360"/>
              </p:ext>
            </p:extLst>
          </p:nvPr>
        </p:nvGraphicFramePr>
        <p:xfrm>
          <a:off x="1331640" y="1556792"/>
          <a:ext cx="6840760" cy="3881818"/>
        </p:xfrm>
        <a:graphic>
          <a:graphicData uri="http://schemas.openxmlformats.org/drawingml/2006/table">
            <a:tbl>
              <a:tblPr>
                <a:tableStyleId>{5C22544A-7EE6-4342-B048-85BDC9FD1C3A}</a:tableStyleId>
              </a:tblPr>
              <a:tblGrid>
                <a:gridCol w="1482369">
                  <a:extLst>
                    <a:ext uri="{9D8B030D-6E8A-4147-A177-3AD203B41FA5}">
                      <a16:colId xmlns:a16="http://schemas.microsoft.com/office/drawing/2014/main" val="2762809712"/>
                    </a:ext>
                  </a:extLst>
                </a:gridCol>
                <a:gridCol w="2777970">
                  <a:extLst>
                    <a:ext uri="{9D8B030D-6E8A-4147-A177-3AD203B41FA5}">
                      <a16:colId xmlns:a16="http://schemas.microsoft.com/office/drawing/2014/main" val="1962414579"/>
                    </a:ext>
                  </a:extLst>
                </a:gridCol>
                <a:gridCol w="2580421">
                  <a:extLst>
                    <a:ext uri="{9D8B030D-6E8A-4147-A177-3AD203B41FA5}">
                      <a16:colId xmlns:a16="http://schemas.microsoft.com/office/drawing/2014/main" val="2228268928"/>
                    </a:ext>
                  </a:extLst>
                </a:gridCol>
              </a:tblGrid>
              <a:tr h="467146">
                <a:tc>
                  <a:txBody>
                    <a:bodyPr/>
                    <a:lstStyle/>
                    <a:p>
                      <a:pPr algn="ctr" fontAlgn="ctr"/>
                      <a:r>
                        <a:rPr lang="it-IT" sz="1600" b="1" i="1" u="none" strike="noStrike" dirty="0">
                          <a:effectLst/>
                          <a:latin typeface="Garamond" panose="02020404030301010803" pitchFamily="18" charset="0"/>
                        </a:rPr>
                        <a:t>periodo</a:t>
                      </a:r>
                      <a:endParaRPr lang="it-IT" sz="1600" b="1" i="1" u="none" strike="noStrike" dirty="0">
                        <a:solidFill>
                          <a:srgbClr val="000000"/>
                        </a:solidFill>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it-IT" sz="1600" b="1" i="1" u="none" strike="noStrike" dirty="0">
                          <a:effectLst/>
                          <a:latin typeface="Garamond" panose="02020404030301010803" pitchFamily="18" charset="0"/>
                        </a:rPr>
                        <a:t>tipologia contratto decentrato e ambito temporale di validità</a:t>
                      </a:r>
                      <a:endParaRPr lang="it-IT" sz="1600" b="1" i="1" u="none" strike="noStrike" dirty="0">
                        <a:solidFill>
                          <a:srgbClr val="000000"/>
                        </a:solidFill>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extLst>
                  <a:ext uri="{0D108BD9-81ED-4DB2-BD59-A6C34878D82A}">
                    <a16:rowId xmlns:a16="http://schemas.microsoft.com/office/drawing/2014/main" val="3663748726"/>
                  </a:ext>
                </a:extLst>
              </a:tr>
              <a:tr h="426834">
                <a:tc>
                  <a:txBody>
                    <a:bodyPr/>
                    <a:lstStyle/>
                    <a:p>
                      <a:pPr algn="ctr" fontAlgn="ctr"/>
                      <a:r>
                        <a:rPr lang="it-IT" sz="1600" u="none" strike="noStrike" dirty="0">
                          <a:effectLst/>
                          <a:latin typeface="Garamond" panose="02020404030301010803" pitchFamily="18" charset="0"/>
                        </a:rPr>
                        <a:t>dal 1994 al 1998</a:t>
                      </a:r>
                      <a:endParaRPr lang="it-IT" sz="1600" b="0" i="0" u="none" strike="noStrike" dirty="0">
                        <a:solidFill>
                          <a:srgbClr val="000000"/>
                        </a:solidFill>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600" u="none" strike="noStrike" dirty="0">
                          <a:effectLst/>
                          <a:latin typeface="Garamond" panose="02020404030301010803" pitchFamily="18" charset="0"/>
                        </a:rPr>
                        <a:t>giuridico: annuale</a:t>
                      </a:r>
                      <a:endParaRPr lang="it-IT" sz="1600" b="0" i="0" u="none" strike="noStrike" dirty="0">
                        <a:solidFill>
                          <a:srgbClr val="000000"/>
                        </a:solidFill>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600" u="none" strike="noStrike" dirty="0">
                          <a:effectLst/>
                          <a:latin typeface="Garamond" panose="02020404030301010803" pitchFamily="18" charset="0"/>
                        </a:rPr>
                        <a:t>economico annuale</a:t>
                      </a:r>
                      <a:endParaRPr lang="it-IT" sz="1600" b="0" i="0" u="none" strike="noStrike" dirty="0">
                        <a:solidFill>
                          <a:srgbClr val="000000"/>
                        </a:solidFill>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6667395"/>
                  </a:ext>
                </a:extLst>
              </a:tr>
              <a:tr h="426834">
                <a:tc rowSpan="4">
                  <a:txBody>
                    <a:bodyPr/>
                    <a:lstStyle/>
                    <a:p>
                      <a:pPr algn="ctr" fontAlgn="ctr"/>
                      <a:r>
                        <a:rPr lang="it-IT" sz="1600" u="none" strike="noStrike" dirty="0">
                          <a:effectLst/>
                          <a:latin typeface="Garamond" panose="02020404030301010803" pitchFamily="18" charset="0"/>
                        </a:rPr>
                        <a:t>dal 1999 al 2017</a:t>
                      </a:r>
                      <a:endParaRPr lang="it-IT" sz="1600" b="0" i="0" u="none" strike="noStrike" dirty="0">
                        <a:solidFill>
                          <a:srgbClr val="000000"/>
                        </a:solidFill>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it-IT" sz="1600" u="none" strike="noStrike" dirty="0">
                          <a:effectLst/>
                          <a:latin typeface="Garamond" panose="02020404030301010803" pitchFamily="18" charset="0"/>
                        </a:rPr>
                        <a:t>giuridico: quadriennale</a:t>
                      </a:r>
                      <a:endParaRPr lang="it-IT" sz="1600" b="0" i="0" u="none" strike="noStrike" dirty="0">
                        <a:solidFill>
                          <a:srgbClr val="000000"/>
                        </a:solidFill>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600" u="none" strike="noStrike">
                          <a:effectLst/>
                          <a:latin typeface="Garamond" panose="02020404030301010803" pitchFamily="18" charset="0"/>
                        </a:rPr>
                        <a:t>economico annuale</a:t>
                      </a:r>
                      <a:endParaRPr lang="it-IT" sz="1600" b="0" i="0" u="none" strike="noStrike">
                        <a:solidFill>
                          <a:srgbClr val="000000"/>
                        </a:solidFill>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7437491"/>
                  </a:ext>
                </a:extLst>
              </a:tr>
              <a:tr h="426834">
                <a:tc vMerge="1">
                  <a:txBody>
                    <a:bodyPr/>
                    <a:lstStyle/>
                    <a:p>
                      <a:endParaRPr lang="it-IT"/>
                    </a:p>
                  </a:txBody>
                  <a:tcPr/>
                </a:tc>
                <a:tc vMerge="1">
                  <a:txBody>
                    <a:bodyPr/>
                    <a:lstStyle/>
                    <a:p>
                      <a:endParaRPr lang="it-IT"/>
                    </a:p>
                  </a:txBody>
                  <a:tcPr/>
                </a:tc>
                <a:tc>
                  <a:txBody>
                    <a:bodyPr/>
                    <a:lstStyle/>
                    <a:p>
                      <a:pPr algn="ctr" fontAlgn="ctr"/>
                      <a:r>
                        <a:rPr lang="it-IT" sz="1600" u="none" strike="noStrike">
                          <a:effectLst/>
                          <a:latin typeface="Garamond" panose="02020404030301010803" pitchFamily="18" charset="0"/>
                        </a:rPr>
                        <a:t>economico annuale</a:t>
                      </a:r>
                      <a:endParaRPr lang="it-IT" sz="1600" b="0" i="0" u="none" strike="noStrike">
                        <a:solidFill>
                          <a:srgbClr val="000000"/>
                        </a:solidFill>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781569"/>
                  </a:ext>
                </a:extLst>
              </a:tr>
              <a:tr h="426834">
                <a:tc vMerge="1">
                  <a:txBody>
                    <a:bodyPr/>
                    <a:lstStyle/>
                    <a:p>
                      <a:endParaRPr lang="it-IT"/>
                    </a:p>
                  </a:txBody>
                  <a:tcPr/>
                </a:tc>
                <a:tc vMerge="1">
                  <a:txBody>
                    <a:bodyPr/>
                    <a:lstStyle/>
                    <a:p>
                      <a:endParaRPr lang="it-IT"/>
                    </a:p>
                  </a:txBody>
                  <a:tcPr/>
                </a:tc>
                <a:tc>
                  <a:txBody>
                    <a:bodyPr/>
                    <a:lstStyle/>
                    <a:p>
                      <a:pPr algn="ctr" fontAlgn="ctr"/>
                      <a:r>
                        <a:rPr lang="it-IT" sz="1600" u="none" strike="noStrike">
                          <a:effectLst/>
                          <a:latin typeface="Garamond" panose="02020404030301010803" pitchFamily="18" charset="0"/>
                        </a:rPr>
                        <a:t>economico annuale</a:t>
                      </a:r>
                      <a:endParaRPr lang="it-IT" sz="1600" b="0" i="0" u="none" strike="noStrike">
                        <a:solidFill>
                          <a:srgbClr val="000000"/>
                        </a:solidFill>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2293256"/>
                  </a:ext>
                </a:extLst>
              </a:tr>
              <a:tr h="426834">
                <a:tc vMerge="1">
                  <a:txBody>
                    <a:bodyPr/>
                    <a:lstStyle/>
                    <a:p>
                      <a:endParaRPr lang="it-IT"/>
                    </a:p>
                  </a:txBody>
                  <a:tcPr/>
                </a:tc>
                <a:tc vMerge="1">
                  <a:txBody>
                    <a:bodyPr/>
                    <a:lstStyle/>
                    <a:p>
                      <a:endParaRPr lang="it-IT"/>
                    </a:p>
                  </a:txBody>
                  <a:tcPr/>
                </a:tc>
                <a:tc>
                  <a:txBody>
                    <a:bodyPr/>
                    <a:lstStyle/>
                    <a:p>
                      <a:pPr algn="ctr" fontAlgn="ctr"/>
                      <a:r>
                        <a:rPr lang="it-IT" sz="1600" u="none" strike="noStrike">
                          <a:effectLst/>
                          <a:latin typeface="Garamond" panose="02020404030301010803" pitchFamily="18" charset="0"/>
                        </a:rPr>
                        <a:t>economico annuale</a:t>
                      </a:r>
                      <a:endParaRPr lang="it-IT" sz="1600" b="0" i="0" u="none" strike="noStrike">
                        <a:solidFill>
                          <a:srgbClr val="000000"/>
                        </a:solidFill>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640933"/>
                  </a:ext>
                </a:extLst>
              </a:tr>
              <a:tr h="426834">
                <a:tc rowSpan="3">
                  <a:txBody>
                    <a:bodyPr/>
                    <a:lstStyle/>
                    <a:p>
                      <a:pPr algn="ctr" fontAlgn="ctr"/>
                      <a:r>
                        <a:rPr lang="it-IT" sz="1600" u="none" strike="noStrike" dirty="0">
                          <a:effectLst/>
                          <a:latin typeface="Garamond" panose="02020404030301010803" pitchFamily="18" charset="0"/>
                        </a:rPr>
                        <a:t>dal 2018 in poi</a:t>
                      </a:r>
                      <a:endParaRPr lang="it-IT" sz="1600" b="0" i="0" u="none" strike="noStrike" dirty="0">
                        <a:solidFill>
                          <a:srgbClr val="000000"/>
                        </a:solidFill>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it-IT" sz="1600" u="none" strike="noStrike" dirty="0">
                          <a:effectLst/>
                          <a:latin typeface="Garamond" panose="02020404030301010803" pitchFamily="18" charset="0"/>
                        </a:rPr>
                        <a:t>giuridico: triennale</a:t>
                      </a:r>
                      <a:endParaRPr lang="it-IT" sz="1600" b="0" i="0" u="none" strike="noStrike" dirty="0">
                        <a:solidFill>
                          <a:srgbClr val="000000"/>
                        </a:solidFill>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it-IT" sz="1600" u="none" strike="noStrike">
                          <a:effectLst/>
                          <a:latin typeface="Garamond" panose="02020404030301010803" pitchFamily="18" charset="0"/>
                        </a:rPr>
                        <a:t>economico annuale</a:t>
                      </a:r>
                      <a:endParaRPr lang="it-IT" sz="1600" b="0" i="0" u="none" strike="noStrike">
                        <a:solidFill>
                          <a:srgbClr val="000000"/>
                        </a:solidFill>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4260916"/>
                  </a:ext>
                </a:extLst>
              </a:tr>
              <a:tr h="426834">
                <a:tc vMerge="1">
                  <a:txBody>
                    <a:bodyPr/>
                    <a:lstStyle/>
                    <a:p>
                      <a:endParaRPr lang="it-IT"/>
                    </a:p>
                  </a:txBody>
                  <a:tcPr/>
                </a:tc>
                <a:tc vMerge="1">
                  <a:txBody>
                    <a:bodyPr/>
                    <a:lstStyle/>
                    <a:p>
                      <a:endParaRPr lang="it-IT"/>
                    </a:p>
                  </a:txBody>
                  <a:tcPr/>
                </a:tc>
                <a:tc>
                  <a:txBody>
                    <a:bodyPr/>
                    <a:lstStyle/>
                    <a:p>
                      <a:pPr algn="ctr" fontAlgn="ctr"/>
                      <a:r>
                        <a:rPr lang="it-IT" sz="1600" u="none" strike="noStrike" dirty="0">
                          <a:effectLst/>
                          <a:latin typeface="Garamond" panose="02020404030301010803" pitchFamily="18" charset="0"/>
                        </a:rPr>
                        <a:t>economico annuale</a:t>
                      </a:r>
                      <a:endParaRPr lang="it-IT" sz="1600" b="0" i="0" u="none" strike="noStrike" dirty="0">
                        <a:solidFill>
                          <a:srgbClr val="000000"/>
                        </a:solidFill>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9900674"/>
                  </a:ext>
                </a:extLst>
              </a:tr>
              <a:tr h="426834">
                <a:tc vMerge="1">
                  <a:txBody>
                    <a:bodyPr/>
                    <a:lstStyle/>
                    <a:p>
                      <a:endParaRPr lang="it-IT"/>
                    </a:p>
                  </a:txBody>
                  <a:tcPr/>
                </a:tc>
                <a:tc vMerge="1">
                  <a:txBody>
                    <a:bodyPr/>
                    <a:lstStyle/>
                    <a:p>
                      <a:endParaRPr lang="it-IT"/>
                    </a:p>
                  </a:txBody>
                  <a:tcPr/>
                </a:tc>
                <a:tc>
                  <a:txBody>
                    <a:bodyPr/>
                    <a:lstStyle/>
                    <a:p>
                      <a:pPr algn="ctr" fontAlgn="ctr"/>
                      <a:r>
                        <a:rPr lang="it-IT" sz="1600" u="none" strike="noStrike" dirty="0">
                          <a:effectLst/>
                          <a:latin typeface="Garamond" panose="02020404030301010803" pitchFamily="18" charset="0"/>
                        </a:rPr>
                        <a:t>economico annuale</a:t>
                      </a:r>
                      <a:endParaRPr lang="it-IT" sz="1600" b="0" i="0" u="none" strike="noStrike" dirty="0">
                        <a:solidFill>
                          <a:srgbClr val="000000"/>
                        </a:solidFill>
                        <a:effectLst/>
                        <a:latin typeface="Garamond" panose="02020404030301010803"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3062307"/>
                  </a:ext>
                </a:extLst>
              </a:tr>
            </a:tbl>
          </a:graphicData>
        </a:graphic>
      </p:graphicFrame>
    </p:spTree>
    <p:extLst>
      <p:ext uri="{BB962C8B-B14F-4D97-AF65-F5344CB8AC3E}">
        <p14:creationId xmlns:p14="http://schemas.microsoft.com/office/powerpoint/2010/main" val="32638878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i="1" dirty="0">
                <a:solidFill>
                  <a:srgbClr val="7030A0"/>
                </a:solidFill>
                <a:latin typeface="Garamond" pitchFamily="18" charset="0"/>
              </a:rPr>
              <a:t>4.7</a:t>
            </a:r>
            <a:r>
              <a:rPr lang="it-IT" b="1" i="1" dirty="0">
                <a:solidFill>
                  <a:srgbClr val="7030A0"/>
                </a:solidFill>
                <a:latin typeface="Garamond" pitchFamily="18" charset="0"/>
              </a:rPr>
              <a:t> – C.c.n.l. dirigenti</a:t>
            </a:r>
          </a:p>
        </p:txBody>
      </p:sp>
      <p:sp>
        <p:nvSpPr>
          <p:cNvPr id="3" name="Segnaposto contenuto 2"/>
          <p:cNvSpPr>
            <a:spLocks noGrp="1"/>
          </p:cNvSpPr>
          <p:nvPr>
            <p:ph idx="1"/>
          </p:nvPr>
        </p:nvSpPr>
        <p:spPr/>
        <p:txBody>
          <a:bodyPr>
            <a:normAutofit fontScale="47500" lnSpcReduction="20000"/>
          </a:bodyPr>
          <a:lstStyle/>
          <a:p>
            <a:pPr marL="0" indent="0">
              <a:buNone/>
            </a:pPr>
            <a:r>
              <a:rPr lang="it-IT" sz="5400" i="1" dirty="0">
                <a:latin typeface="Garamond" pitchFamily="18" charset="0"/>
              </a:rPr>
              <a:t>Per la dirigenza, sganciatasi dal personale nelle qualifica funzionali (del d.P.R. n. 333 del 1990), il C.c.n.l. del 10 aprile 1996 è il primo atto che ne regola il rapporto di lavoro in regime privatistico, il quale, nel trattamento economico ricomprende:</a:t>
            </a:r>
          </a:p>
          <a:p>
            <a:pPr>
              <a:buFontTx/>
              <a:buChar char="-"/>
            </a:pPr>
            <a:r>
              <a:rPr lang="it-IT" sz="5400" i="1" dirty="0">
                <a:latin typeface="Garamond" pitchFamily="18" charset="0"/>
              </a:rPr>
              <a:t>la </a:t>
            </a:r>
            <a:r>
              <a:rPr lang="it-IT" sz="5400" i="1" dirty="0">
                <a:solidFill>
                  <a:srgbClr val="FF0000"/>
                </a:solidFill>
                <a:latin typeface="Garamond" pitchFamily="18" charset="0"/>
              </a:rPr>
              <a:t>retribuzione di posizione</a:t>
            </a:r>
            <a:r>
              <a:rPr lang="it-IT" sz="5400" i="1" dirty="0">
                <a:latin typeface="Garamond" pitchFamily="18" charset="0"/>
              </a:rPr>
              <a:t> (rinominando in tal senso l'indennità di funzione del d.P.R. n. 333 del 1990);</a:t>
            </a:r>
          </a:p>
          <a:p>
            <a:pPr>
              <a:buFontTx/>
              <a:buChar char="-"/>
            </a:pPr>
            <a:r>
              <a:rPr lang="it-IT" sz="5400" i="1" dirty="0">
                <a:latin typeface="Garamond" pitchFamily="18" charset="0"/>
              </a:rPr>
              <a:t>la </a:t>
            </a:r>
            <a:r>
              <a:rPr lang="it-IT" sz="5400" i="1" dirty="0">
                <a:solidFill>
                  <a:srgbClr val="FF0000"/>
                </a:solidFill>
                <a:latin typeface="Garamond" pitchFamily="18" charset="0"/>
              </a:rPr>
              <a:t>retribuzione di risultato</a:t>
            </a:r>
            <a:r>
              <a:rPr lang="it-IT" sz="5400" i="1" dirty="0">
                <a:latin typeface="Garamond" pitchFamily="18" charset="0"/>
              </a:rPr>
              <a:t> (che nasce con questo CCNL);</a:t>
            </a:r>
          </a:p>
          <a:p>
            <a:pPr marL="0" indent="0">
              <a:buNone/>
            </a:pPr>
            <a:r>
              <a:rPr lang="it-IT" sz="5400" i="1" dirty="0">
                <a:latin typeface="Garamond" pitchFamily="18" charset="0"/>
              </a:rPr>
              <a:t>così determinando i presupposti per la costituzione di un apposito "fondo" oggetto di contrattazione - insieme ad altre materie - per quanto attiene ai criteri di valutazione e alle altre modalità di utilizzo.</a:t>
            </a:r>
          </a:p>
          <a:p>
            <a:pPr marL="0" indent="0">
              <a:buNone/>
            </a:pPr>
            <a:r>
              <a:rPr lang="it-IT" sz="5400" i="1" dirty="0">
                <a:latin typeface="Garamond" pitchFamily="18" charset="0"/>
              </a:rPr>
              <a:t>Il CCNL, tuttavia, non fa distinzione tra trattamento fondamentale ed accessorio e la regolamentazione delle voci retributive deriva da altra fonte.</a:t>
            </a:r>
          </a:p>
        </p:txBody>
      </p:sp>
    </p:spTree>
    <p:extLst>
      <p:ext uri="{BB962C8B-B14F-4D97-AF65-F5344CB8AC3E}">
        <p14:creationId xmlns:p14="http://schemas.microsoft.com/office/powerpoint/2010/main" val="391460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i="1" dirty="0">
                <a:solidFill>
                  <a:srgbClr val="7030A0"/>
                </a:solidFill>
                <a:latin typeface="Garamond" pitchFamily="18" charset="0"/>
              </a:rPr>
              <a:t>4.8</a:t>
            </a:r>
            <a:r>
              <a:rPr lang="it-IT" b="1" i="1" dirty="0">
                <a:solidFill>
                  <a:srgbClr val="7030A0"/>
                </a:solidFill>
                <a:latin typeface="Garamond" pitchFamily="18" charset="0"/>
              </a:rPr>
              <a:t> – </a:t>
            </a:r>
            <a:r>
              <a:rPr lang="it-IT" b="1" i="1" dirty="0" err="1">
                <a:solidFill>
                  <a:srgbClr val="7030A0"/>
                </a:solidFill>
                <a:latin typeface="Garamond" pitchFamily="18" charset="0"/>
              </a:rPr>
              <a:t>C.c.i.d</a:t>
            </a:r>
            <a:r>
              <a:rPr lang="it-IT" b="1" i="1" dirty="0">
                <a:solidFill>
                  <a:srgbClr val="7030A0"/>
                </a:solidFill>
                <a:latin typeface="Garamond" pitchFamily="18" charset="0"/>
              </a:rPr>
              <a:t>. dirigenti</a:t>
            </a:r>
          </a:p>
        </p:txBody>
      </p:sp>
      <p:sp>
        <p:nvSpPr>
          <p:cNvPr id="3" name="Segnaposto contenuto 2"/>
          <p:cNvSpPr>
            <a:spLocks noGrp="1"/>
          </p:cNvSpPr>
          <p:nvPr>
            <p:ph idx="1"/>
          </p:nvPr>
        </p:nvSpPr>
        <p:spPr/>
        <p:txBody>
          <a:bodyPr>
            <a:normAutofit fontScale="55000" lnSpcReduction="20000"/>
          </a:bodyPr>
          <a:lstStyle/>
          <a:p>
            <a:pPr marL="0" indent="0">
              <a:buNone/>
            </a:pPr>
            <a:r>
              <a:rPr lang="it-IT" sz="5400" i="1" dirty="0">
                <a:latin typeface="Garamond" pitchFamily="18" charset="0"/>
              </a:rPr>
              <a:t>La costituzione di un "fondo" per la retribuzione di posizione e di risultato dei dirigenti e la devoluzione alla contrattazione decentrata delle modalità di riparto ed utilizzo dello stesso è ora regolamentata dall'art. 45 del C.c.n.l. del 17 dicembre 2020 (riguardante anche la dirigenza della sanità, profili non medici, ed il segretari comunali e provinciali).</a:t>
            </a:r>
          </a:p>
          <a:p>
            <a:pPr marL="0" indent="0">
              <a:buNone/>
            </a:pPr>
            <a:r>
              <a:rPr lang="it-IT" sz="5400" i="1" dirty="0">
                <a:latin typeface="Garamond" pitchFamily="18" charset="0"/>
              </a:rPr>
              <a:t>Lo stesso CCNL disciplina, all'art. 8, l'iter per la definizione ed approvazione del contratto integrativo decentrato. </a:t>
            </a:r>
          </a:p>
          <a:p>
            <a:pPr marL="0" indent="0">
              <a:buNone/>
            </a:pPr>
            <a:r>
              <a:rPr lang="it-IT" sz="5400" i="1" dirty="0">
                <a:solidFill>
                  <a:srgbClr val="FF0000"/>
                </a:solidFill>
                <a:latin typeface="Garamond" pitchFamily="18" charset="0"/>
              </a:rPr>
              <a:t>(n.d.r. - I segretari comunali e provinciali restano fuori dalla contrattazione decentrata al livello di singolo ente; per essi il contratto decentrato è infatti "nazionale").</a:t>
            </a:r>
          </a:p>
        </p:txBody>
      </p:sp>
    </p:spTree>
    <p:extLst>
      <p:ext uri="{BB962C8B-B14F-4D97-AF65-F5344CB8AC3E}">
        <p14:creationId xmlns:p14="http://schemas.microsoft.com/office/powerpoint/2010/main" val="33123811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524000" y="1988840"/>
            <a:ext cx="6400800" cy="2158336"/>
          </a:xfrm>
        </p:spPr>
        <p:txBody>
          <a:bodyPr>
            <a:normAutofit/>
          </a:bodyPr>
          <a:lstStyle/>
          <a:p>
            <a:r>
              <a:rPr lang="it-IT" b="1" i="1" dirty="0">
                <a:solidFill>
                  <a:srgbClr val="00B050"/>
                </a:solidFill>
                <a:latin typeface="Garamond" pitchFamily="18" charset="0"/>
              </a:rPr>
              <a:t>Modulo 5</a:t>
            </a:r>
          </a:p>
          <a:p>
            <a:r>
              <a:rPr lang="it-IT" b="1" i="1" dirty="0">
                <a:solidFill>
                  <a:srgbClr val="00B050"/>
                </a:solidFill>
                <a:latin typeface="Garamond" pitchFamily="18" charset="0"/>
              </a:rPr>
              <a:t>L’iter per la formazione dei contratti decentrati.</a:t>
            </a:r>
          </a:p>
        </p:txBody>
      </p:sp>
      <p:sp>
        <p:nvSpPr>
          <p:cNvPr id="4" name="Sottotitolo 2">
            <a:extLst>
              <a:ext uri="{FF2B5EF4-FFF2-40B4-BE49-F238E27FC236}">
                <a16:creationId xmlns:a16="http://schemas.microsoft.com/office/drawing/2014/main" id="{733141AA-7F4E-D850-FBDA-EBBE652748AE}"/>
              </a:ext>
            </a:extLst>
          </p:cNvPr>
          <p:cNvSpPr txBox="1">
            <a:spLocks/>
          </p:cNvSpPr>
          <p:nvPr/>
        </p:nvSpPr>
        <p:spPr>
          <a:xfrm>
            <a:off x="1524000" y="2198385"/>
            <a:ext cx="6400800" cy="4469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it-IT" sz="1800" b="1" i="1" dirty="0">
              <a:latin typeface="Garamond" pitchFamily="18" charset="0"/>
            </a:endParaRPr>
          </a:p>
        </p:txBody>
      </p:sp>
    </p:spTree>
    <p:extLst>
      <p:ext uri="{BB962C8B-B14F-4D97-AF65-F5344CB8AC3E}">
        <p14:creationId xmlns:p14="http://schemas.microsoft.com/office/powerpoint/2010/main" val="23251340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fontScale="90000"/>
          </a:bodyPr>
          <a:lstStyle/>
          <a:p>
            <a:br>
              <a:rPr lang="it-IT" sz="3200" b="1" dirty="0">
                <a:solidFill>
                  <a:srgbClr val="FF0000"/>
                </a:solidFill>
                <a:latin typeface="Garamond" pitchFamily="18" charset="0"/>
              </a:rPr>
            </a:br>
            <a:r>
              <a:rPr lang="it-IT" sz="3200" b="1" i="1" dirty="0">
                <a:solidFill>
                  <a:srgbClr val="00B050"/>
                </a:solidFill>
                <a:latin typeface="Garamond" pitchFamily="18" charset="0"/>
              </a:rPr>
              <a:t>5.1</a:t>
            </a:r>
            <a:r>
              <a:rPr lang="it-IT" b="1" i="1" dirty="0">
                <a:solidFill>
                  <a:srgbClr val="00B050"/>
                </a:solidFill>
                <a:latin typeface="Garamond" pitchFamily="18" charset="0"/>
              </a:rPr>
              <a:t> - Le parti contraenti</a:t>
            </a:r>
          </a:p>
        </p:txBody>
      </p:sp>
      <p:sp>
        <p:nvSpPr>
          <p:cNvPr id="3" name="Segnaposto contenuto 2"/>
          <p:cNvSpPr>
            <a:spLocks noGrp="1"/>
          </p:cNvSpPr>
          <p:nvPr>
            <p:ph idx="1"/>
          </p:nvPr>
        </p:nvSpPr>
        <p:spPr>
          <a:xfrm>
            <a:off x="457200" y="1340768"/>
            <a:ext cx="8229600" cy="4785395"/>
          </a:xfrm>
        </p:spPr>
        <p:txBody>
          <a:bodyPr>
            <a:normAutofit fontScale="55000" lnSpcReduction="20000"/>
          </a:bodyPr>
          <a:lstStyle/>
          <a:p>
            <a:pPr marL="0" indent="0">
              <a:buNone/>
            </a:pPr>
            <a:r>
              <a:rPr lang="it-IT" sz="5400" i="1" dirty="0">
                <a:latin typeface="Garamond" pitchFamily="18" charset="0"/>
              </a:rPr>
              <a:t>La definizione dei contratti decentrati è di competenza di apposita "delegazione trattante" così composta (C.c.n.l. 16 novembre 2022, art. 7; C.c.n.l. 17 dicembre 2020 dirigenza, art. 7): </a:t>
            </a:r>
          </a:p>
          <a:p>
            <a:pPr marL="0" indent="0">
              <a:buNone/>
            </a:pPr>
            <a:r>
              <a:rPr lang="it-IT" sz="5400" i="1" dirty="0">
                <a:latin typeface="Garamond" pitchFamily="18" charset="0"/>
              </a:rPr>
              <a:t>per la parte pubblica:</a:t>
            </a:r>
          </a:p>
          <a:p>
            <a:pPr>
              <a:buSzPct val="60000"/>
            </a:pPr>
            <a:r>
              <a:rPr lang="it-IT" sz="5400" i="1" dirty="0">
                <a:latin typeface="Garamond" pitchFamily="18" charset="0"/>
              </a:rPr>
              <a:t>dai titolari dei poteri di gestione (dirigenti o responsabili dei servizi) individuati dall'amministrazione;</a:t>
            </a:r>
          </a:p>
          <a:p>
            <a:pPr marL="0" indent="0">
              <a:buSzPct val="60000"/>
              <a:buNone/>
            </a:pPr>
            <a:r>
              <a:rPr lang="it-IT" sz="5400" i="1" dirty="0">
                <a:latin typeface="Garamond" pitchFamily="18" charset="0"/>
              </a:rPr>
              <a:t>per la parte sindacale:</a:t>
            </a:r>
          </a:p>
          <a:p>
            <a:pPr>
              <a:buSzPct val="60000"/>
            </a:pPr>
            <a:r>
              <a:rPr lang="it-IT" sz="5400" i="1" dirty="0">
                <a:latin typeface="Garamond" pitchFamily="18" charset="0"/>
              </a:rPr>
              <a:t>dalla RSU (Rappresentanza Sindacale Unitaria);</a:t>
            </a:r>
          </a:p>
          <a:p>
            <a:pPr>
              <a:buSzPct val="60000"/>
            </a:pPr>
            <a:r>
              <a:rPr lang="it-IT" sz="5400" i="1" dirty="0">
                <a:latin typeface="Garamond" pitchFamily="18" charset="0"/>
              </a:rPr>
              <a:t>dai rappresentanti territoriali delle organizzazioni sindacali firmatarie del contratto nazionale applicabile nell'ente.</a:t>
            </a:r>
          </a:p>
          <a:p>
            <a:pPr marL="0" indent="0">
              <a:buSzPct val="60000"/>
              <a:buNone/>
            </a:pPr>
            <a:endParaRPr lang="it-IT" sz="5400" i="1" dirty="0">
              <a:latin typeface="Garamond" pitchFamily="18" charset="0"/>
            </a:endParaRPr>
          </a:p>
        </p:txBody>
      </p:sp>
    </p:spTree>
    <p:extLst>
      <p:ext uri="{BB962C8B-B14F-4D97-AF65-F5344CB8AC3E}">
        <p14:creationId xmlns:p14="http://schemas.microsoft.com/office/powerpoint/2010/main" val="1196829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fontScale="90000"/>
          </a:bodyPr>
          <a:lstStyle/>
          <a:p>
            <a:br>
              <a:rPr lang="it-IT" sz="3200" b="1" dirty="0">
                <a:solidFill>
                  <a:srgbClr val="FF0000"/>
                </a:solidFill>
                <a:latin typeface="Garamond" pitchFamily="18" charset="0"/>
              </a:rPr>
            </a:br>
            <a:r>
              <a:rPr lang="it-IT" sz="3200" b="1" i="1" dirty="0">
                <a:solidFill>
                  <a:srgbClr val="00B050"/>
                </a:solidFill>
                <a:latin typeface="Garamond" pitchFamily="18" charset="0"/>
              </a:rPr>
              <a:t>5.2</a:t>
            </a:r>
            <a:r>
              <a:rPr lang="it-IT" b="1" i="1" dirty="0">
                <a:solidFill>
                  <a:srgbClr val="00B050"/>
                </a:solidFill>
                <a:latin typeface="Garamond" pitchFamily="18" charset="0"/>
              </a:rPr>
              <a:t> - Le parti contraenti</a:t>
            </a:r>
          </a:p>
        </p:txBody>
      </p:sp>
      <p:sp>
        <p:nvSpPr>
          <p:cNvPr id="3" name="Segnaposto contenuto 2"/>
          <p:cNvSpPr>
            <a:spLocks noGrp="1"/>
          </p:cNvSpPr>
          <p:nvPr>
            <p:ph idx="1"/>
          </p:nvPr>
        </p:nvSpPr>
        <p:spPr>
          <a:xfrm>
            <a:off x="457200" y="1340768"/>
            <a:ext cx="8229600" cy="4785395"/>
          </a:xfrm>
        </p:spPr>
        <p:txBody>
          <a:bodyPr>
            <a:normAutofit fontScale="55000" lnSpcReduction="20000"/>
          </a:bodyPr>
          <a:lstStyle/>
          <a:p>
            <a:pPr marL="0" indent="0">
              <a:buNone/>
            </a:pPr>
            <a:r>
              <a:rPr lang="it-IT" sz="5400" i="1" dirty="0">
                <a:latin typeface="Garamond" pitchFamily="18" charset="0"/>
              </a:rPr>
              <a:t>La composizione della delegazione trattante è rimasta per lo più inalterata fin dalla sua nascita (C.c.n.l. 6 luglio 1995, art. 6).</a:t>
            </a:r>
          </a:p>
          <a:p>
            <a:pPr marL="0" indent="0">
              <a:buNone/>
            </a:pPr>
            <a:r>
              <a:rPr lang="it-IT" sz="5400" i="1" dirty="0">
                <a:latin typeface="Garamond" pitchFamily="18" charset="0"/>
              </a:rPr>
              <a:t>Della delegazione trattante faceva inizialmente parte anche il "titolare del potere di rappresentanza o suo delegato" (quindi il sindaco o l'assessore delegato al personale). </a:t>
            </a:r>
          </a:p>
          <a:p>
            <a:pPr marL="0" indent="0">
              <a:buNone/>
            </a:pPr>
            <a:r>
              <a:rPr lang="it-IT" sz="5400" i="1" dirty="0">
                <a:latin typeface="Garamond" pitchFamily="18" charset="0"/>
              </a:rPr>
              <a:t>Questa posizione, assolutamente incompatibile con il nuovo ordinamento degli enti locali, introdotto con la legge 8 giugno 1990, n. 142 (oggi sostituita dal d.lgs. n. 267 del 2000), si è evoluta nel senso che la parte politica è stata esclusa dalla partecipazione "diretta" alle fasi negoziali e in capo ad essa resta la sola funzione che invece coerentemente le compete, ossia quella di indirizzo prima e di controllo poi.</a:t>
            </a:r>
          </a:p>
          <a:p>
            <a:pPr marL="0" indent="0">
              <a:buSzPct val="60000"/>
              <a:buNone/>
            </a:pPr>
            <a:endParaRPr lang="it-IT" sz="5400" i="1" dirty="0">
              <a:latin typeface="Garamond" pitchFamily="18" charset="0"/>
            </a:endParaRPr>
          </a:p>
        </p:txBody>
      </p:sp>
    </p:spTree>
    <p:extLst>
      <p:ext uri="{BB962C8B-B14F-4D97-AF65-F5344CB8AC3E}">
        <p14:creationId xmlns:p14="http://schemas.microsoft.com/office/powerpoint/2010/main" val="29512860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fontScale="90000"/>
          </a:bodyPr>
          <a:lstStyle/>
          <a:p>
            <a:br>
              <a:rPr lang="it-IT" sz="3200" b="1" dirty="0">
                <a:solidFill>
                  <a:srgbClr val="FF0000"/>
                </a:solidFill>
                <a:latin typeface="Garamond" pitchFamily="18" charset="0"/>
              </a:rPr>
            </a:br>
            <a:r>
              <a:rPr lang="it-IT" sz="3200" b="1" i="1" dirty="0">
                <a:solidFill>
                  <a:srgbClr val="00B050"/>
                </a:solidFill>
                <a:latin typeface="Garamond" pitchFamily="18" charset="0"/>
              </a:rPr>
              <a:t>5.3</a:t>
            </a:r>
            <a:r>
              <a:rPr lang="it-IT" b="1" i="1" dirty="0">
                <a:solidFill>
                  <a:srgbClr val="00B050"/>
                </a:solidFill>
                <a:latin typeface="Garamond" pitchFamily="18" charset="0"/>
              </a:rPr>
              <a:t> - Le parti contraenti</a:t>
            </a:r>
          </a:p>
        </p:txBody>
      </p:sp>
      <p:sp>
        <p:nvSpPr>
          <p:cNvPr id="3" name="Segnaposto contenuto 2"/>
          <p:cNvSpPr>
            <a:spLocks noGrp="1"/>
          </p:cNvSpPr>
          <p:nvPr>
            <p:ph idx="1"/>
          </p:nvPr>
        </p:nvSpPr>
        <p:spPr>
          <a:xfrm>
            <a:off x="457200" y="1340768"/>
            <a:ext cx="8229600" cy="4785395"/>
          </a:xfrm>
        </p:spPr>
        <p:txBody>
          <a:bodyPr>
            <a:normAutofit fontScale="47500" lnSpcReduction="20000"/>
          </a:bodyPr>
          <a:lstStyle/>
          <a:p>
            <a:pPr marL="0" indent="0">
              <a:buNone/>
            </a:pPr>
            <a:r>
              <a:rPr lang="it-IT" sz="5400" i="1" dirty="0">
                <a:latin typeface="Garamond" pitchFamily="18" charset="0"/>
              </a:rPr>
              <a:t>Coerentemente con il nuovo ordinamento degli enti locali (oggi d.lgs. 18 agosto 2000, n. 267), la parte pubblica può essere rappresentata solo dai titolari dei poteri di gestione che siano tali a titolo originario o a titolo derivato (ex art. 107, comma 3, o art. 109, comma 2).</a:t>
            </a:r>
          </a:p>
          <a:p>
            <a:pPr marL="0" indent="0">
              <a:buNone/>
            </a:pPr>
            <a:r>
              <a:rPr lang="it-IT" sz="5400" i="1" dirty="0">
                <a:latin typeface="Garamond" pitchFamily="18" charset="0"/>
              </a:rPr>
              <a:t>Non di rado la delegazione trattante è presieduta dal segretario comunale coerentemente con il suo compito istituzionale di "coordinamento" ma senza l'esercizio di funzioni di gestione che l'ordinamento espressamente esclude (checché dica l'art. 101 del C.c.n.l. Funzioni locali del 17 dicembre 2020 secondo il quale il segretario può svolgere "ogni altra funzione dirigenziale affidatagli". Invero solo la legge può derogare alle prerogative che la stessa legge attribuisce in via esclusiva ai dirigenti - ex art. 107, comma 4, citato - e il contratto non è legge!).</a:t>
            </a:r>
          </a:p>
        </p:txBody>
      </p:sp>
    </p:spTree>
    <p:extLst>
      <p:ext uri="{BB962C8B-B14F-4D97-AF65-F5344CB8AC3E}">
        <p14:creationId xmlns:p14="http://schemas.microsoft.com/office/powerpoint/2010/main" val="12480947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fontScale="90000"/>
          </a:bodyPr>
          <a:lstStyle/>
          <a:p>
            <a:br>
              <a:rPr lang="it-IT" sz="3200" b="1" dirty="0">
                <a:solidFill>
                  <a:srgbClr val="FF0000"/>
                </a:solidFill>
                <a:latin typeface="Garamond" pitchFamily="18" charset="0"/>
              </a:rPr>
            </a:br>
            <a:r>
              <a:rPr lang="it-IT" sz="3200" b="1" i="1" dirty="0">
                <a:solidFill>
                  <a:srgbClr val="00B050"/>
                </a:solidFill>
                <a:latin typeface="Garamond" pitchFamily="18" charset="0"/>
              </a:rPr>
              <a:t>5.4</a:t>
            </a:r>
            <a:r>
              <a:rPr lang="it-IT" b="1" i="1" dirty="0">
                <a:solidFill>
                  <a:srgbClr val="00B050"/>
                </a:solidFill>
                <a:latin typeface="Garamond" pitchFamily="18" charset="0"/>
              </a:rPr>
              <a:t> - Le fasi</a:t>
            </a:r>
          </a:p>
        </p:txBody>
      </p:sp>
      <p:sp>
        <p:nvSpPr>
          <p:cNvPr id="3" name="Segnaposto contenuto 2"/>
          <p:cNvSpPr>
            <a:spLocks noGrp="1"/>
          </p:cNvSpPr>
          <p:nvPr>
            <p:ph idx="1"/>
          </p:nvPr>
        </p:nvSpPr>
        <p:spPr>
          <a:xfrm>
            <a:off x="457200" y="1340768"/>
            <a:ext cx="8229600" cy="4785395"/>
          </a:xfrm>
        </p:spPr>
        <p:txBody>
          <a:bodyPr>
            <a:normAutofit fontScale="47500" lnSpcReduction="20000"/>
          </a:bodyPr>
          <a:lstStyle/>
          <a:p>
            <a:pPr marL="0" indent="0">
              <a:buNone/>
            </a:pPr>
            <a:r>
              <a:rPr lang="it-IT" sz="5400" i="1" dirty="0">
                <a:latin typeface="Garamond" pitchFamily="18" charset="0"/>
              </a:rPr>
              <a:t>L'iter per la formazione dei contratti decentrati passa attraverso le seguenti fasi:</a:t>
            </a:r>
          </a:p>
          <a:p>
            <a:pPr marL="712788" indent="-712788">
              <a:buFont typeface="+mj-lt"/>
              <a:buAutoNum type="arabicPeriod"/>
            </a:pPr>
            <a:r>
              <a:rPr lang="it-IT" sz="5400" i="1" dirty="0">
                <a:latin typeface="Garamond" pitchFamily="18" charset="0"/>
              </a:rPr>
              <a:t>fase dell'iniziativa: presentazione della cosiddetta piattaforma, ossia di una proposta di accordo sindacale;</a:t>
            </a:r>
          </a:p>
          <a:p>
            <a:pPr marL="712788" indent="-712788">
              <a:buFont typeface="+mj-lt"/>
              <a:buAutoNum type="arabicPeriod"/>
            </a:pPr>
            <a:r>
              <a:rPr lang="it-IT" sz="5400" i="1" dirty="0">
                <a:latin typeface="Garamond" pitchFamily="18" charset="0"/>
              </a:rPr>
              <a:t>fase di previsione di spesa: costituzione del fondo per le risorse decentrate;</a:t>
            </a:r>
          </a:p>
          <a:p>
            <a:pPr marL="712788" indent="-712788">
              <a:buFont typeface="+mj-lt"/>
              <a:buAutoNum type="arabicPeriod"/>
            </a:pPr>
            <a:r>
              <a:rPr lang="it-IT" sz="5400" i="1" dirty="0">
                <a:latin typeface="Garamond" pitchFamily="18" charset="0"/>
              </a:rPr>
              <a:t>fase dell'indirizzo politico: direttive dell'amministrazione;</a:t>
            </a:r>
          </a:p>
          <a:p>
            <a:pPr marL="712788" indent="-712788">
              <a:buFont typeface="+mj-lt"/>
              <a:buAutoNum type="arabicPeriod"/>
            </a:pPr>
            <a:r>
              <a:rPr lang="it-IT" sz="5400" i="1" dirty="0">
                <a:latin typeface="Garamond" pitchFamily="18" charset="0"/>
              </a:rPr>
              <a:t>fase negoziale: definizione di un'ipotesi di accordo in sede di contrattazione;</a:t>
            </a:r>
          </a:p>
          <a:p>
            <a:pPr marL="712788" indent="-712788">
              <a:buFont typeface="+mj-lt"/>
              <a:buAutoNum type="arabicPeriod"/>
            </a:pPr>
            <a:r>
              <a:rPr lang="it-IT" sz="5400" i="1" dirty="0">
                <a:latin typeface="Garamond" pitchFamily="18" charset="0"/>
              </a:rPr>
              <a:t>fase del controllo: verifica di conformità e rispetto dei vincoli e dei limiti di legge;</a:t>
            </a:r>
          </a:p>
          <a:p>
            <a:pPr marL="712788" indent="-712788">
              <a:buFont typeface="+mj-lt"/>
              <a:buAutoNum type="arabicPeriod"/>
            </a:pPr>
            <a:r>
              <a:rPr lang="it-IT" sz="5400" i="1" dirty="0">
                <a:latin typeface="Garamond" pitchFamily="18" charset="0"/>
              </a:rPr>
              <a:t>fase dell'efficacia: autorizzazione alla sottoscrizione dell'accordo decentrato in via definitiva.</a:t>
            </a:r>
          </a:p>
        </p:txBody>
      </p:sp>
    </p:spTree>
    <p:extLst>
      <p:ext uri="{BB962C8B-B14F-4D97-AF65-F5344CB8AC3E}">
        <p14:creationId xmlns:p14="http://schemas.microsoft.com/office/powerpoint/2010/main" val="35485719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br>
              <a:rPr lang="it-IT" sz="3200" b="1" dirty="0">
                <a:solidFill>
                  <a:srgbClr val="FF0000"/>
                </a:solidFill>
                <a:latin typeface="Garamond" pitchFamily="18" charset="0"/>
              </a:rPr>
            </a:br>
            <a:r>
              <a:rPr lang="it-IT" sz="3200" b="1" i="1" dirty="0">
                <a:solidFill>
                  <a:srgbClr val="00B050"/>
                </a:solidFill>
                <a:latin typeface="Garamond" pitchFamily="18" charset="0"/>
              </a:rPr>
              <a:t>5.5</a:t>
            </a:r>
            <a:r>
              <a:rPr lang="it-IT" b="1" i="1" dirty="0">
                <a:solidFill>
                  <a:srgbClr val="00B050"/>
                </a:solidFill>
                <a:latin typeface="Garamond" pitchFamily="18" charset="0"/>
              </a:rPr>
              <a:t> - La fase 1</a:t>
            </a:r>
          </a:p>
        </p:txBody>
      </p:sp>
      <p:sp>
        <p:nvSpPr>
          <p:cNvPr id="3" name="Segnaposto contenuto 2"/>
          <p:cNvSpPr>
            <a:spLocks noGrp="1"/>
          </p:cNvSpPr>
          <p:nvPr>
            <p:ph idx="1"/>
          </p:nvPr>
        </p:nvSpPr>
        <p:spPr>
          <a:xfrm>
            <a:off x="457200" y="1340768"/>
            <a:ext cx="8229600" cy="4785395"/>
          </a:xfrm>
        </p:spPr>
        <p:txBody>
          <a:bodyPr>
            <a:normAutofit fontScale="47500" lnSpcReduction="20000"/>
          </a:bodyPr>
          <a:lstStyle/>
          <a:p>
            <a:pPr marL="0" indent="0">
              <a:buNone/>
            </a:pPr>
            <a:r>
              <a:rPr lang="it-IT" sz="5400" i="1" dirty="0">
                <a:latin typeface="Garamond" pitchFamily="18" charset="0"/>
              </a:rPr>
              <a:t>L'iniziativa per la definizione degli contratti decentrati dovrebbe essere assunta dalle parti sociali già prima della scadenza dell'accordo in corso.</a:t>
            </a:r>
          </a:p>
          <a:p>
            <a:pPr marL="0" indent="0">
              <a:buNone/>
            </a:pPr>
            <a:r>
              <a:rPr lang="it-IT" sz="5400" i="1" dirty="0">
                <a:latin typeface="Garamond" pitchFamily="18" charset="0"/>
              </a:rPr>
              <a:t>Difficilmente ciò avviene, in quanto gli accordi si concentrano sull'utilizzo delle risorse decentrate, la cui procedibilità è subordinata alla costituzione dell'apposito "fondo".</a:t>
            </a:r>
          </a:p>
          <a:p>
            <a:pPr marL="0" indent="0">
              <a:buNone/>
            </a:pPr>
            <a:r>
              <a:rPr lang="it-IT" sz="5400" i="1" dirty="0">
                <a:latin typeface="Garamond" pitchFamily="18" charset="0"/>
              </a:rPr>
              <a:t>Nella generalità dei casi il contratto "parte giuridica" protrae la sua validità anche dopo la scadenza, fino a quando clausole nazionali non introducano nuovi istituti da disciplinare in sede decentrata.</a:t>
            </a:r>
          </a:p>
          <a:p>
            <a:pPr marL="0" indent="0">
              <a:buNone/>
            </a:pPr>
            <a:r>
              <a:rPr lang="it-IT" sz="5400" i="1" dirty="0">
                <a:latin typeface="Garamond" pitchFamily="18" charset="0"/>
              </a:rPr>
              <a:t>Gli argomenti oggetto di contrattazione, invero molteplici, sono ora elencati nell'art. 7 del C.c.n.l. 16 novembre 2022 e, per la dirigenza, nell'art. 45 del C.c.n.l. del 17 dicembre 2020.</a:t>
            </a:r>
          </a:p>
          <a:p>
            <a:pPr marL="0" indent="0">
              <a:buNone/>
            </a:pPr>
            <a:endParaRPr lang="it-IT" sz="5400" i="1" dirty="0">
              <a:latin typeface="Garamond" pitchFamily="18" charset="0"/>
            </a:endParaRPr>
          </a:p>
        </p:txBody>
      </p:sp>
    </p:spTree>
    <p:extLst>
      <p:ext uri="{BB962C8B-B14F-4D97-AF65-F5344CB8AC3E}">
        <p14:creationId xmlns:p14="http://schemas.microsoft.com/office/powerpoint/2010/main" val="435970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3200" b="1" i="1" dirty="0">
                <a:latin typeface="Garamond" pitchFamily="18" charset="0"/>
              </a:rPr>
              <a:t>4. Presupposti</a:t>
            </a:r>
            <a:endParaRPr lang="it-IT" b="1" i="1" dirty="0">
              <a:latin typeface="Garamond" pitchFamily="18" charset="0"/>
            </a:endParaRPr>
          </a:p>
        </p:txBody>
      </p:sp>
      <p:sp>
        <p:nvSpPr>
          <p:cNvPr id="3" name="Segnaposto contenuto 2"/>
          <p:cNvSpPr>
            <a:spLocks noGrp="1"/>
          </p:cNvSpPr>
          <p:nvPr>
            <p:ph idx="1"/>
          </p:nvPr>
        </p:nvSpPr>
        <p:spPr>
          <a:xfrm>
            <a:off x="457200" y="1124744"/>
            <a:ext cx="8229600" cy="5001419"/>
          </a:xfrm>
        </p:spPr>
        <p:txBody>
          <a:bodyPr>
            <a:normAutofit fontScale="85000" lnSpcReduction="20000"/>
          </a:bodyPr>
          <a:lstStyle/>
          <a:p>
            <a:pPr marL="0" indent="0">
              <a:buNone/>
            </a:pPr>
            <a:r>
              <a:rPr lang="it-IT" sz="3600" i="1" dirty="0">
                <a:latin typeface="Garamond" pitchFamily="18" charset="0"/>
              </a:rPr>
              <a:t>Ai sensi dell'art. 42-bis, comma 1, del d.lgs. n. 165 del 2001: "</a:t>
            </a:r>
            <a:r>
              <a:rPr lang="it-IT" sz="3500" i="1" kern="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Il controllo sulla compatibilità dei costi della contrattazione collettiva integrativa con i vincoli di bilancio e quelli derivanti dall'applicazione delle norme di legge, </a:t>
            </a:r>
            <a:r>
              <a:rPr lang="it-IT" sz="3500" i="1" kern="0" dirty="0">
                <a:solidFill>
                  <a:srgbClr val="FF0000"/>
                </a:solidFill>
                <a:effectLst/>
                <a:latin typeface="Garamond" panose="02020404030301010803" pitchFamily="18" charset="0"/>
                <a:ea typeface="Times New Roman" panose="02020603050405020304" pitchFamily="18" charset="0"/>
                <a:cs typeface="Times New Roman" panose="02020603050405020304" pitchFamily="18" charset="0"/>
              </a:rPr>
              <a:t>con particolare riferimento alle disposizioni inderogabili che incidono sulla misura e sulla corresponsione dei trattamenti accessori </a:t>
            </a:r>
            <a:r>
              <a:rPr lang="it-IT" sz="3500" i="1" kern="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è effettuato dal collegio dei revisori dei conti, ... </a:t>
            </a:r>
            <a:r>
              <a:rPr lang="it-IT" sz="3500" i="1" kern="0" dirty="0">
                <a:solidFill>
                  <a:srgbClr val="FF0000"/>
                </a:solidFill>
                <a:effectLst/>
                <a:latin typeface="Garamond" panose="02020404030301010803" pitchFamily="18" charset="0"/>
                <a:ea typeface="Times New Roman" panose="02020603050405020304" pitchFamily="18" charset="0"/>
                <a:cs typeface="Times New Roman" panose="02020603050405020304" pitchFamily="18" charset="0"/>
              </a:rPr>
              <a:t>Qualora dai contratti integrativi derivino costi non compatibili con i rispettivi vincoli di bilancio delle amministrazioni, si applicano le disposizioni di cui all'</a:t>
            </a:r>
            <a:r>
              <a:rPr lang="it-IT" sz="3500" i="1" u="none" strike="noStrike" kern="0" dirty="0">
                <a:solidFill>
                  <a:srgbClr val="FF0000"/>
                </a:solidFill>
                <a:effectLst/>
                <a:latin typeface="Garamond" panose="02020404030301010803" pitchFamily="18" charset="0"/>
                <a:ea typeface="Times New Roman" panose="02020603050405020304" pitchFamily="18" charset="0"/>
                <a:cs typeface="Times New Roman" panose="02020603050405020304" pitchFamily="18" charset="0"/>
              </a:rPr>
              <a:t>art. 40</a:t>
            </a:r>
            <a:r>
              <a:rPr lang="it-IT" sz="3500" i="1" kern="0" dirty="0">
                <a:solidFill>
                  <a:srgbClr val="FF0000"/>
                </a:solidFill>
                <a:effectLst/>
                <a:latin typeface="Garamond" panose="02020404030301010803" pitchFamily="18" charset="0"/>
                <a:ea typeface="Times New Roman" panose="02020603050405020304" pitchFamily="18" charset="0"/>
                <a:cs typeface="Times New Roman" panose="02020603050405020304" pitchFamily="18" charset="0"/>
              </a:rPr>
              <a:t>, comma 3-quinquies, sesto periodo</a:t>
            </a:r>
            <a:r>
              <a:rPr lang="it-IT" sz="3500" i="1" kern="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(n.d.r. - il quale ultimo prevede il recupero rateale delle somme eccedenti, con evidente sperequazione, condonando i colpevoli e danneggiando gli incolpevoli).</a:t>
            </a:r>
            <a:endParaRPr lang="it-IT" sz="3500" i="1" kern="1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60914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br>
              <a:rPr lang="it-IT" sz="3200" b="1" dirty="0">
                <a:solidFill>
                  <a:srgbClr val="FF0000"/>
                </a:solidFill>
                <a:latin typeface="Garamond" pitchFamily="18" charset="0"/>
              </a:rPr>
            </a:br>
            <a:r>
              <a:rPr lang="it-IT" sz="3200" b="1" i="1" dirty="0">
                <a:solidFill>
                  <a:srgbClr val="00B050"/>
                </a:solidFill>
                <a:latin typeface="Garamond" pitchFamily="18" charset="0"/>
              </a:rPr>
              <a:t>5.6</a:t>
            </a:r>
            <a:r>
              <a:rPr lang="it-IT" b="1" i="1" dirty="0">
                <a:solidFill>
                  <a:srgbClr val="00B050"/>
                </a:solidFill>
                <a:latin typeface="Garamond" pitchFamily="18" charset="0"/>
              </a:rPr>
              <a:t> - La fase 2</a:t>
            </a:r>
          </a:p>
        </p:txBody>
      </p:sp>
      <p:sp>
        <p:nvSpPr>
          <p:cNvPr id="3" name="Segnaposto contenuto 2"/>
          <p:cNvSpPr>
            <a:spLocks noGrp="1"/>
          </p:cNvSpPr>
          <p:nvPr>
            <p:ph idx="1"/>
          </p:nvPr>
        </p:nvSpPr>
        <p:spPr>
          <a:xfrm>
            <a:off x="457200" y="1340768"/>
            <a:ext cx="8229600" cy="4785395"/>
          </a:xfrm>
        </p:spPr>
        <p:txBody>
          <a:bodyPr>
            <a:normAutofit fontScale="40000" lnSpcReduction="20000"/>
          </a:bodyPr>
          <a:lstStyle/>
          <a:p>
            <a:pPr marL="0" indent="0">
              <a:buNone/>
            </a:pPr>
            <a:r>
              <a:rPr lang="it-IT" sz="5400" i="1" dirty="0">
                <a:latin typeface="Garamond" pitchFamily="18" charset="0"/>
              </a:rPr>
              <a:t>La contrattazione integrativa dedica principale attenzione agli istituti a carattere economico, contemplando:</a:t>
            </a:r>
          </a:p>
          <a:p>
            <a:pPr>
              <a:buSzPct val="60000"/>
            </a:pPr>
            <a:r>
              <a:rPr lang="it-IT" sz="5400" i="1" dirty="0">
                <a:latin typeface="Garamond" pitchFamily="18" charset="0"/>
              </a:rPr>
              <a:t>le modalità di utilizzo degli istituti economici previsti dalle norme contrattuali di primo livello la cui disciplina sia demandata alla contrattazione di secondo livello;</a:t>
            </a:r>
          </a:p>
          <a:p>
            <a:pPr>
              <a:buSzPct val="60000"/>
            </a:pPr>
            <a:r>
              <a:rPr lang="it-IT" sz="5400" i="1" dirty="0">
                <a:latin typeface="Garamond" pitchFamily="18" charset="0"/>
              </a:rPr>
              <a:t>la ripartizione per istituti contrattuali delle risorse economiche riservate alla contrattazione di secondo livello.</a:t>
            </a:r>
          </a:p>
          <a:p>
            <a:pPr marL="0" indent="0">
              <a:buSzPct val="60000"/>
              <a:buNone/>
            </a:pPr>
            <a:r>
              <a:rPr lang="it-IT" sz="5400" i="1" dirty="0">
                <a:latin typeface="Garamond" pitchFamily="18" charset="0"/>
              </a:rPr>
              <a:t>La contrattazione su tali materie è quindi subordinata alla costituzione dell'apposito </a:t>
            </a:r>
            <a:r>
              <a:rPr lang="it-IT" sz="5400" i="1" dirty="0">
                <a:solidFill>
                  <a:srgbClr val="FF0000"/>
                </a:solidFill>
                <a:latin typeface="Garamond" pitchFamily="18" charset="0"/>
              </a:rPr>
              <a:t>"Fondo per le risorse decentrate"</a:t>
            </a:r>
            <a:r>
              <a:rPr lang="it-IT" sz="5400" i="1" dirty="0">
                <a:latin typeface="Garamond" pitchFamily="18" charset="0"/>
              </a:rPr>
              <a:t> cui si provvede annualmente, con atto di natura gestionale (determinazione del dirigente o responsabile competente), ai sensi, oggi, per il personale non dirigente, dell'art. 79 del C.c.n.l. del 16 novembre 2022. </a:t>
            </a:r>
          </a:p>
          <a:p>
            <a:pPr marL="0" indent="0">
              <a:buSzPct val="60000"/>
              <a:buNone/>
            </a:pPr>
            <a:r>
              <a:rPr lang="it-IT" sz="5400" i="1" dirty="0">
                <a:latin typeface="Garamond" pitchFamily="18" charset="0"/>
              </a:rPr>
              <a:t>Allo stesso modo si provvede, negli enti con la dirigenza, alla costituzione del fondo per la retribuzione di posizione e di risultato di tale categoria (art. 8 C.c.n.l. dirigenti Funzioni locali del 17 dicembre 2020).</a:t>
            </a:r>
          </a:p>
        </p:txBody>
      </p:sp>
    </p:spTree>
    <p:extLst>
      <p:ext uri="{BB962C8B-B14F-4D97-AF65-F5344CB8AC3E}">
        <p14:creationId xmlns:p14="http://schemas.microsoft.com/office/powerpoint/2010/main" val="21181887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br>
              <a:rPr lang="it-IT" sz="3200" b="1" dirty="0">
                <a:solidFill>
                  <a:srgbClr val="FF0000"/>
                </a:solidFill>
                <a:latin typeface="Garamond" pitchFamily="18" charset="0"/>
              </a:rPr>
            </a:br>
            <a:r>
              <a:rPr lang="it-IT" sz="3200" b="1" i="1" dirty="0">
                <a:solidFill>
                  <a:srgbClr val="00B050"/>
                </a:solidFill>
                <a:latin typeface="Garamond" pitchFamily="18" charset="0"/>
              </a:rPr>
              <a:t>5.7</a:t>
            </a:r>
            <a:r>
              <a:rPr lang="it-IT" b="1" i="1" dirty="0">
                <a:solidFill>
                  <a:srgbClr val="00B050"/>
                </a:solidFill>
                <a:latin typeface="Garamond" pitchFamily="18" charset="0"/>
              </a:rPr>
              <a:t> - La fase 3</a:t>
            </a:r>
          </a:p>
        </p:txBody>
      </p:sp>
      <p:sp>
        <p:nvSpPr>
          <p:cNvPr id="3" name="Segnaposto contenuto 2"/>
          <p:cNvSpPr>
            <a:spLocks noGrp="1"/>
          </p:cNvSpPr>
          <p:nvPr>
            <p:ph idx="1"/>
          </p:nvPr>
        </p:nvSpPr>
        <p:spPr>
          <a:xfrm>
            <a:off x="395536" y="1340768"/>
            <a:ext cx="8229600" cy="4785395"/>
          </a:xfrm>
        </p:spPr>
        <p:txBody>
          <a:bodyPr>
            <a:normAutofit fontScale="47500" lnSpcReduction="20000"/>
          </a:bodyPr>
          <a:lstStyle/>
          <a:p>
            <a:pPr marL="0" indent="0">
              <a:buNone/>
            </a:pPr>
            <a:r>
              <a:rPr lang="it-IT" sz="5400" i="1" dirty="0">
                <a:latin typeface="Garamond" pitchFamily="18" charset="0"/>
              </a:rPr>
              <a:t>Una volta definito l'ammontare delle risorse economiche destinate al finanziamento del contratto integrativo, l'amministrazione, quale parte contraente, conferisce alla delegazione trattante di parte pubblica i suoi indirizzi, definendo la sua "volontà contrattuale", sia per quanto attiene alle modalità di utilizzo degli istituti contrattuali rimessi alla contrattazione integrativa sia indicando le priorità di utilizzo delle relative risorse.</a:t>
            </a:r>
          </a:p>
          <a:p>
            <a:pPr marL="0" indent="0">
              <a:buNone/>
            </a:pPr>
            <a:r>
              <a:rPr lang="it-IT" sz="5400" i="1" dirty="0">
                <a:latin typeface="Garamond" pitchFamily="18" charset="0"/>
              </a:rPr>
              <a:t>Gli indirizzi dell'amministrazione devono essere formalizzati con apposita deliberazione e sono vincolanti per la delegazione trattante di parte pubblica.</a:t>
            </a:r>
          </a:p>
          <a:p>
            <a:pPr marL="0" indent="0">
              <a:buNone/>
            </a:pPr>
            <a:r>
              <a:rPr lang="it-IT" sz="5400" i="1" dirty="0">
                <a:latin typeface="Garamond" pitchFamily="18" charset="0"/>
              </a:rPr>
              <a:t>L'amministrazione svolge quindi la sua funzione istituzionale di indirizzo prima e di controllo poi, una volta conclusa la fase negoziale.</a:t>
            </a:r>
          </a:p>
        </p:txBody>
      </p:sp>
    </p:spTree>
    <p:extLst>
      <p:ext uri="{BB962C8B-B14F-4D97-AF65-F5344CB8AC3E}">
        <p14:creationId xmlns:p14="http://schemas.microsoft.com/office/powerpoint/2010/main" val="2356817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br>
              <a:rPr lang="it-IT" sz="3200" b="1" dirty="0">
                <a:solidFill>
                  <a:srgbClr val="FF0000"/>
                </a:solidFill>
                <a:latin typeface="Garamond" pitchFamily="18" charset="0"/>
              </a:rPr>
            </a:br>
            <a:r>
              <a:rPr lang="it-IT" sz="3200" b="1" i="1" dirty="0">
                <a:solidFill>
                  <a:srgbClr val="00B050"/>
                </a:solidFill>
                <a:latin typeface="Garamond" pitchFamily="18" charset="0"/>
              </a:rPr>
              <a:t>5.8</a:t>
            </a:r>
            <a:r>
              <a:rPr lang="it-IT" b="1" i="1" dirty="0">
                <a:solidFill>
                  <a:srgbClr val="00B050"/>
                </a:solidFill>
                <a:latin typeface="Garamond" pitchFamily="18" charset="0"/>
              </a:rPr>
              <a:t> - La fase 4</a:t>
            </a:r>
          </a:p>
        </p:txBody>
      </p:sp>
      <p:sp>
        <p:nvSpPr>
          <p:cNvPr id="3" name="Segnaposto contenuto 2"/>
          <p:cNvSpPr>
            <a:spLocks noGrp="1"/>
          </p:cNvSpPr>
          <p:nvPr>
            <p:ph idx="1"/>
          </p:nvPr>
        </p:nvSpPr>
        <p:spPr>
          <a:xfrm>
            <a:off x="395536" y="1340768"/>
            <a:ext cx="8229600" cy="4785395"/>
          </a:xfrm>
        </p:spPr>
        <p:txBody>
          <a:bodyPr>
            <a:normAutofit fontScale="40000" lnSpcReduction="20000"/>
          </a:bodyPr>
          <a:lstStyle/>
          <a:p>
            <a:pPr marL="0" indent="0">
              <a:buNone/>
            </a:pPr>
            <a:r>
              <a:rPr lang="it-IT" sz="5400" i="1" dirty="0">
                <a:latin typeface="Garamond" pitchFamily="18" charset="0"/>
              </a:rPr>
              <a:t>La fase negoziale si svolge in appositi incontri e deve concludersi nei termini di cui all'art. 8 del C.c.n.l. 16 novembre 2022, in particolare: la fase negoziale deve essere avviata entro il primo quadrimestre dell'anno di riferimento "compatibilmente con i tempi di adozione degli strumenti di programmazione e di rendicontazione" e deve concludersi nei successivi 30 giorni, prorogabili di altri 30.</a:t>
            </a:r>
          </a:p>
          <a:p>
            <a:pPr marL="0" indent="0">
              <a:buNone/>
            </a:pPr>
            <a:r>
              <a:rPr lang="it-IT" sz="5400" i="1" dirty="0">
                <a:latin typeface="Garamond" pitchFamily="18" charset="0"/>
              </a:rPr>
              <a:t>Per il personale di livello dirigenziale, i termini per la definizione del CCID sono quelli di cui all'art. 8 del CCNL del 2020.</a:t>
            </a:r>
          </a:p>
          <a:p>
            <a:pPr marL="0" indent="0">
              <a:buNone/>
            </a:pPr>
            <a:r>
              <a:rPr lang="it-IT" sz="5400" i="1" dirty="0">
                <a:latin typeface="Garamond" pitchFamily="18" charset="0"/>
              </a:rPr>
              <a:t>Ai sensi dell'art. 40, comma 3-ter del d.lgs. n. 165 del 2001, ove la trattativa sia infruttuosa o non si concluda nei termini e la definizione delle relative materie potrebbe pregiudicare la continuità dei servizi, l'amministrazione può procedere autonomamente, in via provvisoria, fino a quando la trattativa non venga ripresa e conclusa (purché entro l'anno).</a:t>
            </a:r>
          </a:p>
          <a:p>
            <a:pPr marL="0" indent="0">
              <a:buNone/>
            </a:pPr>
            <a:r>
              <a:rPr lang="it-IT" sz="5400" i="1" dirty="0">
                <a:latin typeface="Garamond" pitchFamily="18" charset="0"/>
              </a:rPr>
              <a:t>Per la conclusione delle trattative non è necessaria la presenza della parte sindacale se questa diserti gli incontri dopo essere stata regolarmente convocata.</a:t>
            </a:r>
          </a:p>
        </p:txBody>
      </p:sp>
    </p:spTree>
    <p:extLst>
      <p:ext uri="{BB962C8B-B14F-4D97-AF65-F5344CB8AC3E}">
        <p14:creationId xmlns:p14="http://schemas.microsoft.com/office/powerpoint/2010/main" val="7301676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br>
              <a:rPr lang="it-IT" sz="3200" b="1" dirty="0">
                <a:solidFill>
                  <a:srgbClr val="FF0000"/>
                </a:solidFill>
                <a:latin typeface="Garamond" pitchFamily="18" charset="0"/>
              </a:rPr>
            </a:br>
            <a:r>
              <a:rPr lang="it-IT" sz="3200" b="1" i="1" dirty="0">
                <a:solidFill>
                  <a:srgbClr val="00B050"/>
                </a:solidFill>
                <a:latin typeface="Garamond" pitchFamily="18" charset="0"/>
              </a:rPr>
              <a:t>5.9</a:t>
            </a:r>
            <a:r>
              <a:rPr lang="it-IT" b="1" i="1" dirty="0">
                <a:solidFill>
                  <a:srgbClr val="00B050"/>
                </a:solidFill>
                <a:latin typeface="Garamond" pitchFamily="18" charset="0"/>
              </a:rPr>
              <a:t> - La fase 4</a:t>
            </a:r>
          </a:p>
        </p:txBody>
      </p:sp>
      <p:sp>
        <p:nvSpPr>
          <p:cNvPr id="3" name="Segnaposto contenuto 2"/>
          <p:cNvSpPr>
            <a:spLocks noGrp="1"/>
          </p:cNvSpPr>
          <p:nvPr>
            <p:ph idx="1"/>
          </p:nvPr>
        </p:nvSpPr>
        <p:spPr>
          <a:xfrm>
            <a:off x="395536" y="1340768"/>
            <a:ext cx="8229600" cy="4785395"/>
          </a:xfrm>
        </p:spPr>
        <p:txBody>
          <a:bodyPr>
            <a:normAutofit fontScale="47500" lnSpcReduction="20000"/>
          </a:bodyPr>
          <a:lstStyle/>
          <a:p>
            <a:pPr marL="0" indent="0">
              <a:buNone/>
            </a:pPr>
            <a:r>
              <a:rPr lang="it-IT" sz="5400" i="1" dirty="0">
                <a:latin typeface="Garamond" pitchFamily="18" charset="0"/>
              </a:rPr>
              <a:t>La correlazione tra bilancio di previsione e contrattazione decentrata, nel senso che quest'ultima è subordinata all’approvazione del primo, è un falso problema, per due ordini di motivazioni:</a:t>
            </a:r>
          </a:p>
          <a:p>
            <a:pPr>
              <a:buSzPct val="60000"/>
            </a:pPr>
            <a:r>
              <a:rPr lang="it-IT" sz="5400" i="1" dirty="0">
                <a:latin typeface="Garamond" pitchFamily="18" charset="0"/>
              </a:rPr>
              <a:t>il contratto decentrato, pur essendo finanziato con il bilancio, vive di vita propria e non richiede la previa copertura finanziaria;</a:t>
            </a:r>
          </a:p>
          <a:p>
            <a:pPr>
              <a:buSzPct val="60000"/>
            </a:pPr>
            <a:r>
              <a:rPr lang="it-IT" sz="5400" i="1" dirty="0">
                <a:latin typeface="Garamond" pitchFamily="18" charset="0"/>
              </a:rPr>
              <a:t>la definizione del contratto decentrato costituisce obbligo di legge dal quale l'amministrazione non può esimersi (ex art. 40, comma 4, d.lgs. n. 165 del 2001).</a:t>
            </a:r>
          </a:p>
          <a:p>
            <a:pPr marL="0" indent="0">
              <a:buSzPct val="60000"/>
              <a:buNone/>
            </a:pPr>
            <a:r>
              <a:rPr lang="it-IT" sz="5400" i="1" dirty="0">
                <a:latin typeface="Garamond" pitchFamily="18" charset="0"/>
              </a:rPr>
              <a:t>La subordinazione della definizione del contratto decentrato al bilancio di previsione viene piuttosto utilizzata come </a:t>
            </a:r>
            <a:r>
              <a:rPr lang="it-IT" sz="5400" i="1" dirty="0">
                <a:solidFill>
                  <a:srgbClr val="FF0000"/>
                </a:solidFill>
                <a:latin typeface="Garamond" pitchFamily="18" charset="0"/>
              </a:rPr>
              <a:t>alibi</a:t>
            </a:r>
            <a:r>
              <a:rPr lang="it-IT" sz="5400" i="1" dirty="0">
                <a:latin typeface="Garamond" pitchFamily="18" charset="0"/>
              </a:rPr>
              <a:t> per differire le trattative che in genere si chiudono a fine d'anno in condizioni di assoluta illegalità, in quanto l'efficacia degli atti di natura pattizia decorre dalla mezzanotte della sottoscrizione definitiva ed essi, in ogni caso, non possono avere effetto retroattivo.</a:t>
            </a:r>
          </a:p>
        </p:txBody>
      </p:sp>
    </p:spTree>
    <p:extLst>
      <p:ext uri="{BB962C8B-B14F-4D97-AF65-F5344CB8AC3E}">
        <p14:creationId xmlns:p14="http://schemas.microsoft.com/office/powerpoint/2010/main" val="28628955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br>
              <a:rPr lang="it-IT" sz="3200" b="1" dirty="0">
                <a:solidFill>
                  <a:srgbClr val="FF0000"/>
                </a:solidFill>
                <a:latin typeface="Garamond" pitchFamily="18" charset="0"/>
              </a:rPr>
            </a:br>
            <a:r>
              <a:rPr lang="it-IT" sz="3200" b="1" i="1" dirty="0">
                <a:solidFill>
                  <a:srgbClr val="00B050"/>
                </a:solidFill>
                <a:latin typeface="Garamond" pitchFamily="18" charset="0"/>
              </a:rPr>
              <a:t>5.10</a:t>
            </a:r>
            <a:r>
              <a:rPr lang="it-IT" b="1" i="1" dirty="0">
                <a:solidFill>
                  <a:srgbClr val="00B050"/>
                </a:solidFill>
                <a:latin typeface="Garamond" pitchFamily="18" charset="0"/>
              </a:rPr>
              <a:t> - La fase 4</a:t>
            </a:r>
          </a:p>
        </p:txBody>
      </p:sp>
      <p:sp>
        <p:nvSpPr>
          <p:cNvPr id="3" name="Segnaposto contenuto 2"/>
          <p:cNvSpPr>
            <a:spLocks noGrp="1"/>
          </p:cNvSpPr>
          <p:nvPr>
            <p:ph idx="1"/>
          </p:nvPr>
        </p:nvSpPr>
        <p:spPr>
          <a:xfrm>
            <a:off x="395536" y="1340768"/>
            <a:ext cx="8229600" cy="4785395"/>
          </a:xfrm>
        </p:spPr>
        <p:txBody>
          <a:bodyPr>
            <a:normAutofit fontScale="55000" lnSpcReduction="20000"/>
          </a:bodyPr>
          <a:lstStyle/>
          <a:p>
            <a:pPr marL="0" indent="0">
              <a:buNone/>
            </a:pPr>
            <a:r>
              <a:rPr lang="it-IT" sz="5400" i="1" dirty="0">
                <a:latin typeface="Garamond" pitchFamily="18" charset="0"/>
              </a:rPr>
              <a:t>La fase negoziale può avere esito negativo per forte contrasto tra le posizioni delle parti contraenti o per altre situazioni di carattere oggettivo. </a:t>
            </a:r>
          </a:p>
          <a:p>
            <a:pPr marL="0" indent="0">
              <a:buNone/>
            </a:pPr>
            <a:r>
              <a:rPr lang="it-IT" sz="5400" i="1" dirty="0">
                <a:latin typeface="Garamond" pitchFamily="18" charset="0"/>
              </a:rPr>
              <a:t>In tal caso:</a:t>
            </a:r>
          </a:p>
          <a:p>
            <a:pPr>
              <a:buSzPct val="60000"/>
            </a:pPr>
            <a:r>
              <a:rPr lang="it-IT" sz="5400" i="1" dirty="0">
                <a:latin typeface="Garamond" pitchFamily="18" charset="0"/>
              </a:rPr>
              <a:t>l'amministrazione può procedere autonomamente ai sensi dell'art. 40, comma 3-ter, del d.lgs. n. 165 del 2001;</a:t>
            </a:r>
          </a:p>
          <a:p>
            <a:pPr>
              <a:buSzPct val="60000"/>
            </a:pPr>
            <a:r>
              <a:rPr lang="it-IT" sz="5400" i="1" dirty="0">
                <a:latin typeface="Garamond" pitchFamily="18" charset="0"/>
              </a:rPr>
              <a:t>l'amministrazione può rivedere la sua posizione modificando gli indirizzi conferiti alla delegazione trattante di parte pubblica.</a:t>
            </a:r>
          </a:p>
          <a:p>
            <a:pPr marL="0" indent="0">
              <a:buSzPct val="60000"/>
              <a:buNone/>
            </a:pPr>
            <a:r>
              <a:rPr lang="it-IT" sz="5400" i="1" dirty="0">
                <a:latin typeface="Garamond" pitchFamily="18" charset="0"/>
              </a:rPr>
              <a:t>Le modalità di eventuale "raffreddamento dei conflitti" sono disciplinate dal CCNL applicabile.</a:t>
            </a:r>
          </a:p>
        </p:txBody>
      </p:sp>
    </p:spTree>
    <p:extLst>
      <p:ext uri="{BB962C8B-B14F-4D97-AF65-F5344CB8AC3E}">
        <p14:creationId xmlns:p14="http://schemas.microsoft.com/office/powerpoint/2010/main" val="4006688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br>
              <a:rPr lang="it-IT" sz="3200" b="1" dirty="0">
                <a:solidFill>
                  <a:srgbClr val="FF0000"/>
                </a:solidFill>
                <a:latin typeface="Garamond" pitchFamily="18" charset="0"/>
              </a:rPr>
            </a:br>
            <a:r>
              <a:rPr lang="it-IT" sz="3200" b="1" i="1" dirty="0">
                <a:solidFill>
                  <a:srgbClr val="00B050"/>
                </a:solidFill>
                <a:latin typeface="Garamond" pitchFamily="18" charset="0"/>
              </a:rPr>
              <a:t>5.11</a:t>
            </a:r>
            <a:r>
              <a:rPr lang="it-IT" b="1" i="1" dirty="0">
                <a:solidFill>
                  <a:srgbClr val="00B050"/>
                </a:solidFill>
                <a:latin typeface="Garamond" pitchFamily="18" charset="0"/>
              </a:rPr>
              <a:t> - La fase 5</a:t>
            </a:r>
          </a:p>
        </p:txBody>
      </p:sp>
      <p:sp>
        <p:nvSpPr>
          <p:cNvPr id="3" name="Segnaposto contenuto 2"/>
          <p:cNvSpPr>
            <a:spLocks noGrp="1"/>
          </p:cNvSpPr>
          <p:nvPr>
            <p:ph idx="1"/>
          </p:nvPr>
        </p:nvSpPr>
        <p:spPr>
          <a:xfrm>
            <a:off x="395536" y="1340768"/>
            <a:ext cx="8229600" cy="4785395"/>
          </a:xfrm>
        </p:spPr>
        <p:txBody>
          <a:bodyPr>
            <a:normAutofit fontScale="55000" lnSpcReduction="20000"/>
          </a:bodyPr>
          <a:lstStyle/>
          <a:p>
            <a:pPr marL="0" indent="0">
              <a:buNone/>
            </a:pPr>
            <a:r>
              <a:rPr lang="it-IT" sz="5400" i="1" dirty="0">
                <a:latin typeface="Garamond" pitchFamily="18" charset="0"/>
              </a:rPr>
              <a:t>La fase negoziale si conclude con la stipula di una ipotesi di accordo decentrato che viene trasmessa all'organo di revisione contabile per </a:t>
            </a:r>
            <a:r>
              <a:rPr lang="it-IT" sz="5400" i="1" dirty="0">
                <a:solidFill>
                  <a:srgbClr val="FF0000"/>
                </a:solidFill>
                <a:latin typeface="Garamond" pitchFamily="18" charset="0"/>
              </a:rPr>
              <a:t>"il controllo sulla compatibilità dei costi della contrattazione collettiva integrativa con i vincoli di bilancio e la relativa certificazione" </a:t>
            </a:r>
            <a:r>
              <a:rPr lang="it-IT" sz="5400" i="1" dirty="0">
                <a:latin typeface="Garamond" pitchFamily="18" charset="0"/>
              </a:rPr>
              <a:t>accompagnata dalla relazione illustrativa e dalla relazione tecnica redatte secondo lo schema elaborato dall'ARAN (art. 8, comma 7, C.c.n.l. 2022).</a:t>
            </a:r>
          </a:p>
          <a:p>
            <a:pPr marL="0" indent="0">
              <a:buNone/>
            </a:pPr>
            <a:r>
              <a:rPr lang="it-IT" sz="5400" i="1" dirty="0">
                <a:latin typeface="Garamond" pitchFamily="18" charset="0"/>
              </a:rPr>
              <a:t>L'organo di controllo deve pronunciarsi nei successivi 15 giorni, decorsi i quali senza rilievi il controllo si intende superato.</a:t>
            </a:r>
          </a:p>
          <a:p>
            <a:pPr marL="0" indent="0">
              <a:buSzPct val="60000"/>
              <a:buNone/>
            </a:pPr>
            <a:r>
              <a:rPr lang="it-IT" sz="5400" i="1" dirty="0">
                <a:latin typeface="Garamond" pitchFamily="18" charset="0"/>
              </a:rPr>
              <a:t>Nel caso di rilievi da parte dell'organo di controllo, l'ipotesi di accordo torna alle parti contraenti perché la riveda e risolva la criticità rilevate.</a:t>
            </a:r>
          </a:p>
        </p:txBody>
      </p:sp>
    </p:spTree>
    <p:extLst>
      <p:ext uri="{BB962C8B-B14F-4D97-AF65-F5344CB8AC3E}">
        <p14:creationId xmlns:p14="http://schemas.microsoft.com/office/powerpoint/2010/main" val="38643230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br>
              <a:rPr lang="it-IT" sz="3200" b="1" dirty="0">
                <a:solidFill>
                  <a:srgbClr val="FF0000"/>
                </a:solidFill>
                <a:latin typeface="Garamond" pitchFamily="18" charset="0"/>
              </a:rPr>
            </a:br>
            <a:r>
              <a:rPr lang="it-IT" sz="3200" b="1" i="1" dirty="0">
                <a:solidFill>
                  <a:srgbClr val="00B050"/>
                </a:solidFill>
                <a:latin typeface="Garamond" pitchFamily="18" charset="0"/>
              </a:rPr>
              <a:t>5.12</a:t>
            </a:r>
            <a:r>
              <a:rPr lang="it-IT" b="1" i="1" dirty="0">
                <a:solidFill>
                  <a:srgbClr val="00B050"/>
                </a:solidFill>
                <a:latin typeface="Garamond" pitchFamily="18" charset="0"/>
              </a:rPr>
              <a:t> - La fase 6</a:t>
            </a:r>
          </a:p>
        </p:txBody>
      </p:sp>
      <p:sp>
        <p:nvSpPr>
          <p:cNvPr id="3" name="Segnaposto contenuto 2"/>
          <p:cNvSpPr>
            <a:spLocks noGrp="1"/>
          </p:cNvSpPr>
          <p:nvPr>
            <p:ph idx="1"/>
          </p:nvPr>
        </p:nvSpPr>
        <p:spPr>
          <a:xfrm>
            <a:off x="395536" y="1340768"/>
            <a:ext cx="8229600" cy="4785395"/>
          </a:xfrm>
        </p:spPr>
        <p:txBody>
          <a:bodyPr>
            <a:normAutofit fontScale="55000" lnSpcReduction="20000"/>
          </a:bodyPr>
          <a:lstStyle/>
          <a:p>
            <a:pPr marL="0" indent="0">
              <a:buNone/>
            </a:pPr>
            <a:r>
              <a:rPr lang="it-IT" sz="5400" i="1" dirty="0">
                <a:latin typeface="Garamond" pitchFamily="18" charset="0"/>
              </a:rPr>
              <a:t>L'ipotesi di contratto decentrato che abbia superato il controllo viene rimessa all'amministrazione la quale, con sua deliberazione, ne autorizza la sottoscrizione definitiva.</a:t>
            </a:r>
          </a:p>
          <a:p>
            <a:pPr marL="0" indent="0">
              <a:buNone/>
            </a:pPr>
            <a:r>
              <a:rPr lang="it-IT" sz="5400" i="1" dirty="0">
                <a:latin typeface="Garamond" pitchFamily="18" charset="0"/>
              </a:rPr>
              <a:t>L'amministrazione può negare l'autorizzazione alla sottoscrizione definitiva dell'accordo decentrato ove rilevi che la delegazione trattante non si sia attenuta agli indirizzi previamente ad essa conferiti. </a:t>
            </a:r>
          </a:p>
          <a:p>
            <a:pPr marL="0" indent="0">
              <a:buNone/>
            </a:pPr>
            <a:r>
              <a:rPr lang="it-IT" sz="5400" i="1" dirty="0">
                <a:latin typeface="Garamond" pitchFamily="18" charset="0"/>
              </a:rPr>
              <a:t>In tal caso l'ipotesi di accordo torna alla fase negoziale e riprende il normale iter (negoziazione, definizione, controllo).</a:t>
            </a:r>
          </a:p>
        </p:txBody>
      </p:sp>
    </p:spTree>
    <p:extLst>
      <p:ext uri="{BB962C8B-B14F-4D97-AF65-F5344CB8AC3E}">
        <p14:creationId xmlns:p14="http://schemas.microsoft.com/office/powerpoint/2010/main" val="17598157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br>
              <a:rPr lang="it-IT" sz="3200" b="1" dirty="0">
                <a:solidFill>
                  <a:srgbClr val="FF0000"/>
                </a:solidFill>
                <a:latin typeface="Garamond" pitchFamily="18" charset="0"/>
              </a:rPr>
            </a:br>
            <a:r>
              <a:rPr lang="it-IT" sz="3200" b="1" i="1" dirty="0">
                <a:solidFill>
                  <a:srgbClr val="00B050"/>
                </a:solidFill>
                <a:latin typeface="Garamond" pitchFamily="18" charset="0"/>
              </a:rPr>
              <a:t>5.13</a:t>
            </a:r>
            <a:r>
              <a:rPr lang="it-IT" b="1" i="1" dirty="0">
                <a:solidFill>
                  <a:srgbClr val="00B050"/>
                </a:solidFill>
                <a:latin typeface="Garamond" pitchFamily="18" charset="0"/>
              </a:rPr>
              <a:t> - L'iter - Le fasi</a:t>
            </a:r>
          </a:p>
        </p:txBody>
      </p:sp>
      <p:sp>
        <p:nvSpPr>
          <p:cNvPr id="3" name="Segnaposto contenuto 2"/>
          <p:cNvSpPr>
            <a:spLocks noGrp="1"/>
          </p:cNvSpPr>
          <p:nvPr>
            <p:ph idx="1"/>
          </p:nvPr>
        </p:nvSpPr>
        <p:spPr>
          <a:xfrm>
            <a:off x="395536" y="1340768"/>
            <a:ext cx="8229600" cy="4785395"/>
          </a:xfrm>
        </p:spPr>
        <p:txBody>
          <a:bodyPr>
            <a:normAutofit/>
          </a:bodyPr>
          <a:lstStyle/>
          <a:p>
            <a:pPr marL="0" indent="0" algn="ctr">
              <a:buNone/>
            </a:pPr>
            <a:r>
              <a:rPr lang="it-IT" sz="2800" b="1" i="1" dirty="0">
                <a:latin typeface="Garamond" pitchFamily="18" charset="0"/>
              </a:rPr>
              <a:t>La formazione del CCNL</a:t>
            </a:r>
          </a:p>
        </p:txBody>
      </p:sp>
      <p:sp>
        <p:nvSpPr>
          <p:cNvPr id="4" name="Connettore 3">
            <a:extLst>
              <a:ext uri="{FF2B5EF4-FFF2-40B4-BE49-F238E27FC236}">
                <a16:creationId xmlns:a16="http://schemas.microsoft.com/office/drawing/2014/main" id="{904D6539-0449-26D9-CA38-1B5AC28CCD25}"/>
              </a:ext>
            </a:extLst>
          </p:cNvPr>
          <p:cNvSpPr/>
          <p:nvPr/>
        </p:nvSpPr>
        <p:spPr>
          <a:xfrm>
            <a:off x="1115616" y="1988840"/>
            <a:ext cx="2088232" cy="1872208"/>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Definizione di un'ipotesi di CCNL</a:t>
            </a:r>
          </a:p>
          <a:p>
            <a:pPr algn="ctr"/>
            <a:r>
              <a:rPr lang="it-IT"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tra ARAN e OOSS</a:t>
            </a:r>
          </a:p>
        </p:txBody>
      </p:sp>
      <p:sp>
        <p:nvSpPr>
          <p:cNvPr id="5" name="Connettore 4">
            <a:extLst>
              <a:ext uri="{FF2B5EF4-FFF2-40B4-BE49-F238E27FC236}">
                <a16:creationId xmlns:a16="http://schemas.microsoft.com/office/drawing/2014/main" id="{F9715846-112C-5FF5-A807-4C559A788FFC}"/>
              </a:ext>
            </a:extLst>
          </p:cNvPr>
          <p:cNvSpPr/>
          <p:nvPr/>
        </p:nvSpPr>
        <p:spPr>
          <a:xfrm>
            <a:off x="3479844" y="3221360"/>
            <a:ext cx="1656184" cy="1584176"/>
          </a:xfrm>
          <a:prstGeom prst="flowChartConnector">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Controllo della Corte di conti</a:t>
            </a:r>
          </a:p>
        </p:txBody>
      </p:sp>
      <p:sp>
        <p:nvSpPr>
          <p:cNvPr id="6" name="Connettore 5">
            <a:extLst>
              <a:ext uri="{FF2B5EF4-FFF2-40B4-BE49-F238E27FC236}">
                <a16:creationId xmlns:a16="http://schemas.microsoft.com/office/drawing/2014/main" id="{52E9C721-C298-F361-28B7-C0F4A547750C}"/>
              </a:ext>
            </a:extLst>
          </p:cNvPr>
          <p:cNvSpPr/>
          <p:nvPr/>
        </p:nvSpPr>
        <p:spPr>
          <a:xfrm>
            <a:off x="5652120" y="3933056"/>
            <a:ext cx="1656184" cy="1584176"/>
          </a:xfrm>
          <a:prstGeom prst="flowChartConnector">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14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Sottoscrizione definitiva del CCNL</a:t>
            </a:r>
          </a:p>
        </p:txBody>
      </p:sp>
      <p:sp>
        <p:nvSpPr>
          <p:cNvPr id="9" name="Freccia angolare in su 8">
            <a:extLst>
              <a:ext uri="{FF2B5EF4-FFF2-40B4-BE49-F238E27FC236}">
                <a16:creationId xmlns:a16="http://schemas.microsoft.com/office/drawing/2014/main" id="{C534995F-9ABB-CB96-3C31-EC6CC5514B30}"/>
              </a:ext>
            </a:extLst>
          </p:cNvPr>
          <p:cNvSpPr/>
          <p:nvPr/>
        </p:nvSpPr>
        <p:spPr>
          <a:xfrm rot="5400000">
            <a:off x="4684204" y="4405300"/>
            <a:ext cx="351656" cy="1296144"/>
          </a:xfrm>
          <a:prstGeom prst="bentUp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angolare in su 9">
            <a:extLst>
              <a:ext uri="{FF2B5EF4-FFF2-40B4-BE49-F238E27FC236}">
                <a16:creationId xmlns:a16="http://schemas.microsoft.com/office/drawing/2014/main" id="{C3868CE8-0FEC-8F44-53A8-B89F040BB484}"/>
              </a:ext>
            </a:extLst>
          </p:cNvPr>
          <p:cNvSpPr/>
          <p:nvPr/>
        </p:nvSpPr>
        <p:spPr>
          <a:xfrm rot="5400000">
            <a:off x="2565581" y="3502430"/>
            <a:ext cx="420821" cy="1304528"/>
          </a:xfrm>
          <a:prstGeom prst="bentUp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033064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br>
              <a:rPr lang="it-IT" sz="3200" b="1" dirty="0">
                <a:solidFill>
                  <a:srgbClr val="FF0000"/>
                </a:solidFill>
                <a:latin typeface="Garamond" pitchFamily="18" charset="0"/>
              </a:rPr>
            </a:br>
            <a:r>
              <a:rPr lang="it-IT" sz="3200" b="1" i="1" dirty="0">
                <a:solidFill>
                  <a:srgbClr val="00B050"/>
                </a:solidFill>
                <a:latin typeface="Garamond" pitchFamily="18" charset="0"/>
              </a:rPr>
              <a:t>5.14</a:t>
            </a:r>
            <a:r>
              <a:rPr lang="it-IT" b="1" i="1" dirty="0">
                <a:solidFill>
                  <a:srgbClr val="00B050"/>
                </a:solidFill>
                <a:latin typeface="Garamond" pitchFamily="18" charset="0"/>
              </a:rPr>
              <a:t> - L'iter - Le fasi</a:t>
            </a:r>
          </a:p>
        </p:txBody>
      </p:sp>
      <p:sp>
        <p:nvSpPr>
          <p:cNvPr id="3" name="Segnaposto contenuto 2"/>
          <p:cNvSpPr>
            <a:spLocks noGrp="1"/>
          </p:cNvSpPr>
          <p:nvPr>
            <p:ph idx="1"/>
          </p:nvPr>
        </p:nvSpPr>
        <p:spPr>
          <a:xfrm>
            <a:off x="395536" y="1340768"/>
            <a:ext cx="8229600" cy="4785395"/>
          </a:xfrm>
        </p:spPr>
        <p:txBody>
          <a:bodyPr>
            <a:normAutofit/>
          </a:bodyPr>
          <a:lstStyle/>
          <a:p>
            <a:pPr marL="0" indent="0" algn="ctr">
              <a:buNone/>
            </a:pPr>
            <a:r>
              <a:rPr lang="it-IT" sz="2800" b="1" i="1" dirty="0">
                <a:latin typeface="Garamond" pitchFamily="18" charset="0"/>
              </a:rPr>
              <a:t>La formazione dei CCID</a:t>
            </a:r>
          </a:p>
        </p:txBody>
      </p:sp>
      <p:sp>
        <p:nvSpPr>
          <p:cNvPr id="4" name="Connettore 3">
            <a:extLst>
              <a:ext uri="{FF2B5EF4-FFF2-40B4-BE49-F238E27FC236}">
                <a16:creationId xmlns:a16="http://schemas.microsoft.com/office/drawing/2014/main" id="{904D6539-0449-26D9-CA38-1B5AC28CCD25}"/>
              </a:ext>
            </a:extLst>
          </p:cNvPr>
          <p:cNvSpPr/>
          <p:nvPr/>
        </p:nvSpPr>
        <p:spPr>
          <a:xfrm>
            <a:off x="1115616" y="1988840"/>
            <a:ext cx="2088232" cy="1872208"/>
          </a:xfrm>
          <a:prstGeom prst="flowChartConnector">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Definizione di un'ipotesi di CCID</a:t>
            </a:r>
          </a:p>
          <a:p>
            <a:pPr algn="ctr"/>
            <a:r>
              <a:rPr lang="it-IT"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in delegazione trattante</a:t>
            </a:r>
          </a:p>
        </p:txBody>
      </p:sp>
      <p:sp>
        <p:nvSpPr>
          <p:cNvPr id="5" name="Connettore 4">
            <a:extLst>
              <a:ext uri="{FF2B5EF4-FFF2-40B4-BE49-F238E27FC236}">
                <a16:creationId xmlns:a16="http://schemas.microsoft.com/office/drawing/2014/main" id="{F9715846-112C-5FF5-A807-4C559A788FFC}"/>
              </a:ext>
            </a:extLst>
          </p:cNvPr>
          <p:cNvSpPr/>
          <p:nvPr/>
        </p:nvSpPr>
        <p:spPr>
          <a:xfrm>
            <a:off x="3479844" y="3221360"/>
            <a:ext cx="1656184" cy="1584176"/>
          </a:xfrm>
          <a:prstGeom prst="flowChartConnector">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16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Controllo dell'organo di revisione contabile</a:t>
            </a:r>
          </a:p>
        </p:txBody>
      </p:sp>
      <p:sp>
        <p:nvSpPr>
          <p:cNvPr id="6" name="Connettore 5">
            <a:extLst>
              <a:ext uri="{FF2B5EF4-FFF2-40B4-BE49-F238E27FC236}">
                <a16:creationId xmlns:a16="http://schemas.microsoft.com/office/drawing/2014/main" id="{52E9C721-C298-F361-28B7-C0F4A547750C}"/>
              </a:ext>
            </a:extLst>
          </p:cNvPr>
          <p:cNvSpPr/>
          <p:nvPr/>
        </p:nvSpPr>
        <p:spPr>
          <a:xfrm>
            <a:off x="5652120" y="3933056"/>
            <a:ext cx="1656184" cy="1584176"/>
          </a:xfrm>
          <a:prstGeom prst="flowChartConnector">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14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Sottoscrizione definitiva del CCID</a:t>
            </a:r>
          </a:p>
        </p:txBody>
      </p:sp>
      <p:sp>
        <p:nvSpPr>
          <p:cNvPr id="9" name="Freccia angolare in su 8">
            <a:extLst>
              <a:ext uri="{FF2B5EF4-FFF2-40B4-BE49-F238E27FC236}">
                <a16:creationId xmlns:a16="http://schemas.microsoft.com/office/drawing/2014/main" id="{C534995F-9ABB-CB96-3C31-EC6CC5514B30}"/>
              </a:ext>
            </a:extLst>
          </p:cNvPr>
          <p:cNvSpPr/>
          <p:nvPr/>
        </p:nvSpPr>
        <p:spPr>
          <a:xfrm rot="5400000">
            <a:off x="4684204" y="4405300"/>
            <a:ext cx="351656" cy="1296144"/>
          </a:xfrm>
          <a:prstGeom prst="bentUp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angolare in su 9">
            <a:extLst>
              <a:ext uri="{FF2B5EF4-FFF2-40B4-BE49-F238E27FC236}">
                <a16:creationId xmlns:a16="http://schemas.microsoft.com/office/drawing/2014/main" id="{C3868CE8-0FEC-8F44-53A8-B89F040BB484}"/>
              </a:ext>
            </a:extLst>
          </p:cNvPr>
          <p:cNvSpPr/>
          <p:nvPr/>
        </p:nvSpPr>
        <p:spPr>
          <a:xfrm rot="5400000">
            <a:off x="2565581" y="3502430"/>
            <a:ext cx="420821" cy="1304528"/>
          </a:xfrm>
          <a:prstGeom prst="bentUp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2542917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br>
              <a:rPr lang="it-IT" sz="3200" b="1" dirty="0">
                <a:solidFill>
                  <a:srgbClr val="FF0000"/>
                </a:solidFill>
                <a:latin typeface="Garamond" pitchFamily="18" charset="0"/>
              </a:rPr>
            </a:br>
            <a:r>
              <a:rPr lang="it-IT" sz="3200" b="1" i="1" dirty="0">
                <a:solidFill>
                  <a:srgbClr val="00B050"/>
                </a:solidFill>
                <a:latin typeface="Garamond" pitchFamily="18" charset="0"/>
              </a:rPr>
              <a:t>5.15</a:t>
            </a:r>
            <a:r>
              <a:rPr lang="it-IT" b="1" i="1" dirty="0">
                <a:solidFill>
                  <a:srgbClr val="00B050"/>
                </a:solidFill>
                <a:latin typeface="Garamond" pitchFamily="18" charset="0"/>
              </a:rPr>
              <a:t> - L'iter - Le fasi</a:t>
            </a:r>
          </a:p>
        </p:txBody>
      </p:sp>
      <p:sp>
        <p:nvSpPr>
          <p:cNvPr id="3" name="Segnaposto contenuto 2"/>
          <p:cNvSpPr>
            <a:spLocks noGrp="1"/>
          </p:cNvSpPr>
          <p:nvPr>
            <p:ph idx="1"/>
          </p:nvPr>
        </p:nvSpPr>
        <p:spPr>
          <a:xfrm>
            <a:off x="436373" y="1124744"/>
            <a:ext cx="8229600" cy="4785395"/>
          </a:xfrm>
        </p:spPr>
        <p:txBody>
          <a:bodyPr>
            <a:normAutofit fontScale="92500" lnSpcReduction="20000"/>
          </a:bodyPr>
          <a:lstStyle/>
          <a:p>
            <a:pPr marL="0" indent="0">
              <a:buNone/>
            </a:pPr>
            <a:r>
              <a:rPr lang="it-IT" sz="3600" i="1" dirty="0">
                <a:latin typeface="Garamond" pitchFamily="18" charset="0"/>
              </a:rPr>
              <a:t>I contratti decentrati, una volta sottoscritti in via definitiva, vengono trasmessi all'ARAN e al CNEL unitamente alla relazione illustrativa ed alla relazione tecnica, pena l'inapplicabilità dell'adeguamento delle risorse economiche destinate alla contrattazione.</a:t>
            </a:r>
          </a:p>
          <a:p>
            <a:pPr marL="0" indent="0">
              <a:buNone/>
            </a:pPr>
            <a:r>
              <a:rPr lang="it-IT" sz="3600" i="1" dirty="0">
                <a:latin typeface="Garamond" pitchFamily="18" charset="0"/>
              </a:rPr>
              <a:t>ARAN e CNEL non hanno funzioni di controllo ma l'organo di revisione contabile, preposto al controllo interno, è altresì chiamato a verificare il relativo adempimento (art. 40-bis, comma 7, d.lgs. n. 165 del 2001)</a:t>
            </a:r>
          </a:p>
          <a:p>
            <a:pPr marL="0" indent="0" algn="ctr">
              <a:buNone/>
            </a:pPr>
            <a:r>
              <a:rPr lang="it-IT" sz="2800" i="1" dirty="0">
                <a:latin typeface="Garamond" pitchFamily="18" charset="0"/>
              </a:rPr>
              <a:t> </a:t>
            </a:r>
          </a:p>
        </p:txBody>
      </p:sp>
    </p:spTree>
    <p:extLst>
      <p:ext uri="{BB962C8B-B14F-4D97-AF65-F5344CB8AC3E}">
        <p14:creationId xmlns:p14="http://schemas.microsoft.com/office/powerpoint/2010/main" val="1978964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3200" b="1" i="1" dirty="0">
                <a:latin typeface="Garamond" pitchFamily="18" charset="0"/>
              </a:rPr>
              <a:t>5. Presupposti</a:t>
            </a:r>
            <a:endParaRPr lang="it-IT" b="1" i="1" dirty="0">
              <a:latin typeface="Garamond" pitchFamily="18" charset="0"/>
            </a:endParaRPr>
          </a:p>
        </p:txBody>
      </p:sp>
      <p:sp>
        <p:nvSpPr>
          <p:cNvPr id="3" name="Segnaposto contenuto 2"/>
          <p:cNvSpPr>
            <a:spLocks noGrp="1"/>
          </p:cNvSpPr>
          <p:nvPr>
            <p:ph idx="1"/>
          </p:nvPr>
        </p:nvSpPr>
        <p:spPr>
          <a:xfrm>
            <a:off x="457200" y="1124744"/>
            <a:ext cx="8229600" cy="5001419"/>
          </a:xfrm>
        </p:spPr>
        <p:txBody>
          <a:bodyPr>
            <a:normAutofit fontScale="92500" lnSpcReduction="20000"/>
          </a:bodyPr>
          <a:lstStyle/>
          <a:p>
            <a:pPr marL="0" indent="0">
              <a:buNone/>
            </a:pPr>
            <a:r>
              <a:rPr lang="it-IT" sz="3200" i="1" dirty="0">
                <a:latin typeface="Garamond" pitchFamily="18" charset="0"/>
              </a:rPr>
              <a:t>Ai sensi dell'art. 42-bis, comma 3-quinquies, del d.lgs. n. 165 del 2001: "... Le pubbliche amministrazioni </a:t>
            </a:r>
            <a:r>
              <a:rPr lang="it-IT" sz="3200" i="1" dirty="0">
                <a:solidFill>
                  <a:srgbClr val="FF0000"/>
                </a:solidFill>
                <a:latin typeface="Garamond" pitchFamily="18" charset="0"/>
              </a:rPr>
              <a:t>non possono in ogni caso sottoscrivere in sede decentrata contratti collettivi integrativi in contrasto con i vincoli e con i limiti risultanti dai contratti collettivi nazionali</a:t>
            </a:r>
            <a:r>
              <a:rPr lang="it-IT" sz="3200" i="1" dirty="0">
                <a:latin typeface="Garamond" pitchFamily="18" charset="0"/>
              </a:rPr>
              <a:t> o che disciplinano materie non espressamente delegate a tale livello negoziale ovvero che comportano oneri non previsti negli strumenti di programmazione annuale e pluriennale di ciascuna amministrazione. Nei casi di violazione dei vincoli e dei limiti di competenza imposti dalla contrattazione nazionale o dalle norme di legge, </a:t>
            </a:r>
            <a:r>
              <a:rPr lang="it-IT" sz="3200" i="1" dirty="0">
                <a:solidFill>
                  <a:srgbClr val="FF0000"/>
                </a:solidFill>
                <a:latin typeface="Garamond" pitchFamily="18" charset="0"/>
              </a:rPr>
              <a:t>le clausole sono nulle, non possono essere applicate</a:t>
            </a:r>
            <a:r>
              <a:rPr lang="it-IT" sz="3200" i="1" dirty="0">
                <a:latin typeface="Garamond" pitchFamily="18" charset="0"/>
              </a:rPr>
              <a:t> ..."</a:t>
            </a:r>
            <a:r>
              <a:rPr lang="it-IT" sz="3200" i="1" kern="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a:t>
            </a:r>
            <a:endParaRPr lang="it-IT" sz="3200" i="1" kern="1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66907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524000" y="1988840"/>
            <a:ext cx="6400800" cy="2158336"/>
          </a:xfrm>
        </p:spPr>
        <p:txBody>
          <a:bodyPr>
            <a:normAutofit/>
          </a:bodyPr>
          <a:lstStyle/>
          <a:p>
            <a:r>
              <a:rPr lang="it-IT" b="1" i="1" dirty="0">
                <a:solidFill>
                  <a:srgbClr val="FF0000"/>
                </a:solidFill>
                <a:latin typeface="Garamond" pitchFamily="18" charset="0"/>
              </a:rPr>
              <a:t>Modulo 6</a:t>
            </a:r>
          </a:p>
          <a:p>
            <a:r>
              <a:rPr lang="it-IT" b="1" i="1" dirty="0">
                <a:solidFill>
                  <a:srgbClr val="FF0000"/>
                </a:solidFill>
                <a:latin typeface="Garamond" pitchFamily="18" charset="0"/>
              </a:rPr>
              <a:t>Il controllo.</a:t>
            </a:r>
          </a:p>
        </p:txBody>
      </p:sp>
      <p:sp>
        <p:nvSpPr>
          <p:cNvPr id="4" name="Sottotitolo 2">
            <a:extLst>
              <a:ext uri="{FF2B5EF4-FFF2-40B4-BE49-F238E27FC236}">
                <a16:creationId xmlns:a16="http://schemas.microsoft.com/office/drawing/2014/main" id="{733141AA-7F4E-D850-FBDA-EBBE652748AE}"/>
              </a:ext>
            </a:extLst>
          </p:cNvPr>
          <p:cNvSpPr txBox="1">
            <a:spLocks/>
          </p:cNvSpPr>
          <p:nvPr/>
        </p:nvSpPr>
        <p:spPr>
          <a:xfrm>
            <a:off x="1524000" y="2198385"/>
            <a:ext cx="6400800" cy="4469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it-IT" sz="1800" b="1" i="1" dirty="0">
              <a:latin typeface="Garamond" pitchFamily="18" charset="0"/>
            </a:endParaRPr>
          </a:p>
        </p:txBody>
      </p:sp>
    </p:spTree>
    <p:extLst>
      <p:ext uri="{BB962C8B-B14F-4D97-AF65-F5344CB8AC3E}">
        <p14:creationId xmlns:p14="http://schemas.microsoft.com/office/powerpoint/2010/main" val="41516993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it-IT" sz="3200" b="1" dirty="0">
                <a:solidFill>
                  <a:srgbClr val="FF0000"/>
                </a:solidFill>
                <a:latin typeface="Garamond" pitchFamily="18" charset="0"/>
              </a:rPr>
            </a:br>
            <a:r>
              <a:rPr lang="it-IT" sz="3200" b="1" i="1" dirty="0">
                <a:solidFill>
                  <a:srgbClr val="FF0000"/>
                </a:solidFill>
                <a:latin typeface="Garamond" pitchFamily="18" charset="0"/>
              </a:rPr>
              <a:t>6.1</a:t>
            </a:r>
            <a:r>
              <a:rPr lang="it-IT" b="1" i="1" dirty="0">
                <a:solidFill>
                  <a:srgbClr val="FF0000"/>
                </a:solidFill>
                <a:latin typeface="Garamond" pitchFamily="18" charset="0"/>
              </a:rPr>
              <a:t> - Fonti</a:t>
            </a:r>
          </a:p>
        </p:txBody>
      </p:sp>
      <p:sp>
        <p:nvSpPr>
          <p:cNvPr id="3" name="Segnaposto contenuto 2"/>
          <p:cNvSpPr>
            <a:spLocks noGrp="1"/>
          </p:cNvSpPr>
          <p:nvPr>
            <p:ph idx="1"/>
          </p:nvPr>
        </p:nvSpPr>
        <p:spPr/>
        <p:txBody>
          <a:bodyPr>
            <a:normAutofit fontScale="40000" lnSpcReduction="20000"/>
          </a:bodyPr>
          <a:lstStyle/>
          <a:p>
            <a:pPr marL="0" indent="0">
              <a:buNone/>
            </a:pPr>
            <a:r>
              <a:rPr lang="it-IT" sz="5400" i="1" dirty="0">
                <a:latin typeface="Garamond" pitchFamily="18" charset="0"/>
              </a:rPr>
              <a:t>A partire dal 1999, il controllo sulla compatibilità dei costi della contrattazione collettiva è devoluto all'organo di revisione contabile, ai sensi - ora - dell'art. 40-bis del d.lgs. n. 165 del 2001.</a:t>
            </a:r>
          </a:p>
          <a:p>
            <a:pPr marL="0" indent="0">
              <a:buNone/>
            </a:pPr>
            <a:r>
              <a:rPr lang="it-IT" sz="5400" i="1" dirty="0">
                <a:latin typeface="Garamond" pitchFamily="18" charset="0"/>
              </a:rPr>
              <a:t>I CCNL (art. 5, comma 3, C.c.n.l. dirigenti del 23 dicembre 1999; art. 5, comma 3, C.c.n.l. non dirigenti del 1° aprile 1999) riportano pedissequamente tale previsione ma la norma prevalente, specie per quanto attiene all'ambito di interesse del controllo ed alla relativa portata, è quella legale.</a:t>
            </a:r>
          </a:p>
          <a:p>
            <a:pPr marL="0" indent="0">
              <a:buNone/>
            </a:pPr>
            <a:r>
              <a:rPr lang="it-IT" sz="5400" i="1" dirty="0">
                <a:latin typeface="Garamond" pitchFamily="18" charset="0"/>
              </a:rPr>
              <a:t>L'assetto ordinamentale espressamente richiede il controllo della </a:t>
            </a:r>
            <a:r>
              <a:rPr lang="it-IT" sz="5400" i="1" dirty="0">
                <a:solidFill>
                  <a:srgbClr val="FF0000"/>
                </a:solidFill>
                <a:latin typeface="Garamond" pitchFamily="18" charset="0"/>
              </a:rPr>
              <a:t>"compatibilità dei costi" </a:t>
            </a:r>
            <a:r>
              <a:rPr lang="it-IT" sz="5400" i="1" dirty="0">
                <a:latin typeface="Garamond" pitchFamily="18" charset="0"/>
              </a:rPr>
              <a:t>e non dei soli "costi", a sé stanti. </a:t>
            </a:r>
          </a:p>
          <a:p>
            <a:pPr marL="0" indent="0">
              <a:buNone/>
            </a:pPr>
            <a:r>
              <a:rPr lang="it-IT" sz="5400" i="1" dirty="0">
                <a:latin typeface="Garamond" pitchFamily="18" charset="0"/>
              </a:rPr>
              <a:t>La compatibilità ricomprende, in estrema sintesi, la "legittimità" dei costi derivanti dalla contrattazione di 2° livello e, pertanto, non la spesa in quanto tale ma la spesa in quanto conseguenza del corretto utilizzo di istituti contrattuali. </a:t>
            </a:r>
          </a:p>
          <a:p>
            <a:pPr marL="0" indent="0">
              <a:buNone/>
            </a:pPr>
            <a:r>
              <a:rPr lang="it-IT" sz="5400" i="1" dirty="0">
                <a:latin typeface="Garamond" pitchFamily="18" charset="0"/>
              </a:rPr>
              <a:t>Ne consegue che il controllo dell'organo non va limitato agli aspetti economici, quindi agli accordi decentrati parte economica, ma ricomprende gli accordi decentrati parte giuridica laddove essi disciplinano istituti economici accessori. </a:t>
            </a:r>
          </a:p>
        </p:txBody>
      </p:sp>
    </p:spTree>
    <p:extLst>
      <p:ext uri="{BB962C8B-B14F-4D97-AF65-F5344CB8AC3E}">
        <p14:creationId xmlns:p14="http://schemas.microsoft.com/office/powerpoint/2010/main" val="9276276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r>
              <a:rPr lang="it-IT" sz="3200" b="1" i="1" dirty="0">
                <a:solidFill>
                  <a:srgbClr val="FF0000"/>
                </a:solidFill>
                <a:latin typeface="Garamond" pitchFamily="18" charset="0"/>
              </a:rPr>
              <a:t>6.2</a:t>
            </a:r>
            <a:r>
              <a:rPr lang="it-IT" b="1" i="1" dirty="0">
                <a:solidFill>
                  <a:srgbClr val="FF0000"/>
                </a:solidFill>
                <a:latin typeface="Garamond" pitchFamily="18" charset="0"/>
              </a:rPr>
              <a:t> - Fonti</a:t>
            </a:r>
          </a:p>
        </p:txBody>
      </p:sp>
      <p:sp>
        <p:nvSpPr>
          <p:cNvPr id="3" name="Segnaposto contenuto 2"/>
          <p:cNvSpPr>
            <a:spLocks noGrp="1"/>
          </p:cNvSpPr>
          <p:nvPr>
            <p:ph idx="1"/>
          </p:nvPr>
        </p:nvSpPr>
        <p:spPr>
          <a:xfrm>
            <a:off x="457200" y="1124744"/>
            <a:ext cx="8229600" cy="5001419"/>
          </a:xfrm>
        </p:spPr>
        <p:txBody>
          <a:bodyPr>
            <a:normAutofit fontScale="70000" lnSpcReduction="20000"/>
          </a:bodyPr>
          <a:lstStyle/>
          <a:p>
            <a:pPr marL="0" indent="0">
              <a:buNone/>
            </a:pPr>
            <a:r>
              <a:rPr lang="it-IT" sz="3600" i="1" dirty="0">
                <a:latin typeface="Garamond" pitchFamily="18" charset="0"/>
              </a:rPr>
              <a:t>In sintesi, tenuto conto della prevalenza della previsione legale rispetto a quella contrattuale, l'organo di revisione contabile è preposto al controllo delle ipotesi di accordo decentrato relativamente agli aspetti di cui appresso:</a:t>
            </a:r>
          </a:p>
          <a:p>
            <a:pPr>
              <a:buSzPct val="60000"/>
            </a:pPr>
            <a:r>
              <a:rPr lang="it-IT" sz="3600" i="1" dirty="0">
                <a:latin typeface="Garamond" pitchFamily="18" charset="0"/>
              </a:rPr>
              <a:t>compatibilità dei costi con i vincoli di legge inderogabili, ossia di diritto pubblico, e con i vincoli di bilancio (art. 42-bis, comma 1, d.lgs. n. 165 del 2001);</a:t>
            </a:r>
          </a:p>
          <a:p>
            <a:pPr>
              <a:buSzPct val="60000"/>
            </a:pPr>
            <a:r>
              <a:rPr lang="it-IT" sz="3600" i="1" dirty="0">
                <a:latin typeface="Garamond" pitchFamily="18" charset="0"/>
              </a:rPr>
              <a:t>compatibilità delle clausole contrattuali decentrate con i vincoli ed i limiti posti dalla contrattazione collettiva di primo livello (art. 42-bis, comma 3, d.lgs. n. 165 del 2001);</a:t>
            </a:r>
          </a:p>
          <a:p>
            <a:pPr>
              <a:buSzPct val="60000"/>
            </a:pPr>
            <a:r>
              <a:rPr lang="it-IT" sz="3600" i="1" kern="0" dirty="0">
                <a:effectLst/>
                <a:latin typeface="Garamond" panose="02020404030301010803" pitchFamily="18" charset="0"/>
                <a:ea typeface="Times New Roman" panose="02020603050405020304" pitchFamily="18" charset="0"/>
                <a:cs typeface="Times New Roman" panose="02020603050405020304" pitchFamily="18" charset="0"/>
              </a:rPr>
              <a:t>compatibilità dei costi della contrattazione collettiva integrativa con i vincoli di bilancio (CCNL</a:t>
            </a:r>
            <a:r>
              <a:rPr lang="it-IT" sz="3600" i="1" kern="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a:t>
            </a:r>
          </a:p>
          <a:p>
            <a:pPr marL="0" indent="0">
              <a:buSzPct val="60000"/>
              <a:buNone/>
            </a:pPr>
            <a:r>
              <a:rPr lang="it-IT" sz="3600" i="1" kern="0" dirty="0">
                <a:solidFill>
                  <a:srgbClr val="000000"/>
                </a:solidFill>
                <a:latin typeface="Garamond" panose="02020404030301010803" pitchFamily="18" charset="0"/>
                <a:ea typeface="Calibri" panose="020F0502020204030204" pitchFamily="34" charset="0"/>
                <a:cs typeface="Times New Roman" panose="02020603050405020304" pitchFamily="18" charset="0"/>
              </a:rPr>
              <a:t>Per l'effetto, il controllo non riguarda la sola costituzione del fondo per la retribuzione di posizione e di risultato dei dirigenti ed il fondo per le risorse decentrate del personale non dirigente bensì anche le clausole dell'accordo, parte giuridica, che disciplinano l'utilizzo di tali risorse.  </a:t>
            </a:r>
            <a:endParaRPr lang="it-IT" sz="3600" i="1" kern="1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14488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it-IT" sz="3200" b="1" dirty="0">
                <a:solidFill>
                  <a:srgbClr val="FF0000"/>
                </a:solidFill>
                <a:latin typeface="Garamond" pitchFamily="18" charset="0"/>
              </a:rPr>
            </a:br>
            <a:r>
              <a:rPr lang="it-IT" sz="3200" b="1" i="1" dirty="0">
                <a:solidFill>
                  <a:srgbClr val="FF0000"/>
                </a:solidFill>
                <a:latin typeface="Garamond" pitchFamily="18" charset="0"/>
              </a:rPr>
              <a:t>6.3</a:t>
            </a:r>
            <a:r>
              <a:rPr lang="it-IT" b="1" i="1" dirty="0">
                <a:solidFill>
                  <a:srgbClr val="FF0000"/>
                </a:solidFill>
                <a:latin typeface="Garamond" pitchFamily="18" charset="0"/>
              </a:rPr>
              <a:t> - Il controllo contabile</a:t>
            </a:r>
          </a:p>
        </p:txBody>
      </p:sp>
      <p:sp>
        <p:nvSpPr>
          <p:cNvPr id="3" name="Segnaposto contenuto 2"/>
          <p:cNvSpPr>
            <a:spLocks noGrp="1"/>
          </p:cNvSpPr>
          <p:nvPr>
            <p:ph idx="1"/>
          </p:nvPr>
        </p:nvSpPr>
        <p:spPr/>
        <p:txBody>
          <a:bodyPr>
            <a:normAutofit fontScale="40000" lnSpcReduction="20000"/>
          </a:bodyPr>
          <a:lstStyle/>
          <a:p>
            <a:pPr marL="0" indent="0">
              <a:buNone/>
            </a:pPr>
            <a:r>
              <a:rPr lang="it-IT" sz="5400" i="1" dirty="0">
                <a:latin typeface="Garamond" pitchFamily="18" charset="0"/>
              </a:rPr>
              <a:t>Per l'aspetto </a:t>
            </a:r>
            <a:r>
              <a:rPr lang="it-IT" sz="5400" i="1" dirty="0">
                <a:solidFill>
                  <a:srgbClr val="FF0000"/>
                </a:solidFill>
                <a:latin typeface="Garamond" pitchFamily="18" charset="0"/>
              </a:rPr>
              <a:t>solo contabile</a:t>
            </a:r>
            <a:r>
              <a:rPr lang="it-IT" sz="5400" i="1" dirty="0">
                <a:latin typeface="Garamond" pitchFamily="18" charset="0"/>
              </a:rPr>
              <a:t>, il controllo va esperito sugli atti determinativi nei "fondi" destinati al finanziamento di:</a:t>
            </a:r>
          </a:p>
          <a:p>
            <a:pPr marL="358775" indent="-358775">
              <a:buFont typeface="+mj-lt"/>
              <a:buAutoNum type="arabicPeriod"/>
            </a:pPr>
            <a:r>
              <a:rPr lang="it-IT" sz="5400" i="1" dirty="0">
                <a:solidFill>
                  <a:srgbClr val="FF0000"/>
                </a:solidFill>
                <a:latin typeface="Garamond" pitchFamily="18" charset="0"/>
              </a:rPr>
              <a:t>retribuzione di posizione e di risultato dei dirigenti</a:t>
            </a:r>
            <a:r>
              <a:rPr lang="it-IT" sz="5400" i="1" dirty="0">
                <a:latin typeface="Garamond" pitchFamily="18" charset="0"/>
              </a:rPr>
              <a:t>, ove l'ente abbia la dirigenza;</a:t>
            </a:r>
          </a:p>
          <a:p>
            <a:pPr marL="354013" indent="-354013">
              <a:buAutoNum type="arabicPeriod"/>
            </a:pPr>
            <a:r>
              <a:rPr lang="it-IT" sz="5400" i="1" dirty="0">
                <a:solidFill>
                  <a:srgbClr val="FF0000"/>
                </a:solidFill>
                <a:latin typeface="Garamond" pitchFamily="18" charset="0"/>
              </a:rPr>
              <a:t>retribuzione di posizione e di risultato dei responsabili apicali </a:t>
            </a:r>
            <a:r>
              <a:rPr lang="it-IT" sz="5400" i="1" dirty="0">
                <a:latin typeface="Garamond" pitchFamily="18" charset="0"/>
              </a:rPr>
              <a:t>degli enti privi di dirigenti (ex art. 19 C.c.n.l. 2022);</a:t>
            </a:r>
          </a:p>
          <a:p>
            <a:pPr marL="354013" indent="-354013">
              <a:buAutoNum type="arabicPeriod"/>
            </a:pPr>
            <a:r>
              <a:rPr lang="it-IT" sz="5400" i="1" dirty="0">
                <a:solidFill>
                  <a:srgbClr val="FF0000"/>
                </a:solidFill>
                <a:latin typeface="Garamond" pitchFamily="18" charset="0"/>
              </a:rPr>
              <a:t>indennità e compensi </a:t>
            </a:r>
            <a:r>
              <a:rPr lang="it-IT" sz="5400" i="1" dirty="0">
                <a:latin typeface="Garamond" pitchFamily="18" charset="0"/>
              </a:rPr>
              <a:t>previsti dalla contrattazione collettiva per: a) retribuzione di posizione e di risultato dei dipendenti con incarico di EQ negli enti con la dirigenza; b) performance organizzativa ed individuale, collettiva o anche per progetti; c) posizioni di responsabilità; d) condizioni di lavoro; e) articolazione orario di lavoro in turni a rotazione; f) prestazioni di lavoro in orario notturno o festivo; g) reperibilità; h) compensi per progettazione opere pubbliche; i) quote di partecipazione ad introiti per sponsorizzazioni o servizi a carico di utenti; l) spese legali per sentenze favorevoli all'ente; m) recupero di evasione tributaria; n) spese per notifiche per conto dell’amministrazione finanziaria; n) servizio esterno personale della polizia municipale.</a:t>
            </a:r>
          </a:p>
        </p:txBody>
      </p:sp>
    </p:spTree>
    <p:extLst>
      <p:ext uri="{BB962C8B-B14F-4D97-AF65-F5344CB8AC3E}">
        <p14:creationId xmlns:p14="http://schemas.microsoft.com/office/powerpoint/2010/main" val="228297011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it-IT" sz="3200" b="1" dirty="0">
                <a:solidFill>
                  <a:srgbClr val="FF0000"/>
                </a:solidFill>
                <a:latin typeface="Garamond" pitchFamily="18" charset="0"/>
              </a:rPr>
            </a:br>
            <a:r>
              <a:rPr lang="it-IT" sz="3200" b="1" i="1" dirty="0">
                <a:solidFill>
                  <a:srgbClr val="FF0000"/>
                </a:solidFill>
                <a:latin typeface="Garamond" pitchFamily="18" charset="0"/>
              </a:rPr>
              <a:t>6.4</a:t>
            </a:r>
            <a:r>
              <a:rPr lang="it-IT" b="1" i="1" dirty="0">
                <a:solidFill>
                  <a:srgbClr val="FF0000"/>
                </a:solidFill>
                <a:latin typeface="Garamond" pitchFamily="18" charset="0"/>
              </a:rPr>
              <a:t> - Il controllo contabile</a:t>
            </a:r>
          </a:p>
        </p:txBody>
      </p:sp>
      <p:sp>
        <p:nvSpPr>
          <p:cNvPr id="3" name="Segnaposto contenuto 2"/>
          <p:cNvSpPr>
            <a:spLocks noGrp="1"/>
          </p:cNvSpPr>
          <p:nvPr>
            <p:ph idx="1"/>
          </p:nvPr>
        </p:nvSpPr>
        <p:spPr/>
        <p:txBody>
          <a:bodyPr>
            <a:normAutofit fontScale="55000" lnSpcReduction="20000"/>
          </a:bodyPr>
          <a:lstStyle/>
          <a:p>
            <a:pPr marL="0" indent="0">
              <a:buNone/>
            </a:pPr>
            <a:r>
              <a:rPr lang="it-IT" sz="5400" i="1" dirty="0">
                <a:latin typeface="Garamond" pitchFamily="18" charset="0"/>
              </a:rPr>
              <a:t>Nelle more o in assenza di contrattazione o all'esito negativo della stessa, l'organo preposto può esperire il controllo relativamente al "fondo per la retribuzione di posizione e di risultato dei dirigenti" ed al "fondo per le risorse decentrate", limitando il controllo ai soli aspetti contabili e per quanto attiene ai vincoli finanziari, tralasciando gli aspetti giuridici.</a:t>
            </a:r>
          </a:p>
          <a:p>
            <a:pPr marL="0" indent="0">
              <a:buNone/>
            </a:pPr>
            <a:r>
              <a:rPr lang="it-IT" sz="5400" i="1" kern="0" dirty="0">
                <a:solidFill>
                  <a:srgbClr val="000000"/>
                </a:solidFill>
                <a:latin typeface="Garamond" panose="02020404030301010803" pitchFamily="18" charset="0"/>
                <a:ea typeface="Calibri" panose="020F0502020204030204" pitchFamily="34" charset="0"/>
                <a:cs typeface="Times New Roman" panose="02020603050405020304" pitchFamily="18" charset="0"/>
              </a:rPr>
              <a:t>Questo controllo "preliminare" certamente semplifica la fase della contrattazione ma è incompleto (la norma prevede che all'organo di controllo sia trasmessa l'ipotesi di accordo e non solo gli atti costitutivi dei "fondi"). </a:t>
            </a:r>
            <a:endParaRPr lang="it-IT" sz="5400" i="1" kern="1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03572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it-IT" sz="3200" b="1" dirty="0">
                <a:solidFill>
                  <a:srgbClr val="FF0000"/>
                </a:solidFill>
                <a:latin typeface="Garamond" pitchFamily="18" charset="0"/>
              </a:rPr>
            </a:br>
            <a:r>
              <a:rPr lang="it-IT" sz="3200" b="1" i="1" dirty="0">
                <a:solidFill>
                  <a:srgbClr val="FF0000"/>
                </a:solidFill>
                <a:latin typeface="Garamond" pitchFamily="18" charset="0"/>
              </a:rPr>
              <a:t>6.5</a:t>
            </a:r>
            <a:r>
              <a:rPr lang="it-IT" b="1" i="1" dirty="0">
                <a:solidFill>
                  <a:srgbClr val="FF0000"/>
                </a:solidFill>
                <a:latin typeface="Garamond" pitchFamily="18" charset="0"/>
              </a:rPr>
              <a:t> - Il controllo contabile</a:t>
            </a:r>
          </a:p>
        </p:txBody>
      </p:sp>
      <p:sp>
        <p:nvSpPr>
          <p:cNvPr id="3" name="Segnaposto contenuto 2"/>
          <p:cNvSpPr>
            <a:spLocks noGrp="1"/>
          </p:cNvSpPr>
          <p:nvPr>
            <p:ph idx="1"/>
          </p:nvPr>
        </p:nvSpPr>
        <p:spPr/>
        <p:txBody>
          <a:bodyPr>
            <a:normAutofit fontScale="40000" lnSpcReduction="20000"/>
          </a:bodyPr>
          <a:lstStyle/>
          <a:p>
            <a:pPr marL="0" indent="0">
              <a:buNone/>
            </a:pPr>
            <a:r>
              <a:rPr lang="it-IT" sz="5400" i="1" dirty="0">
                <a:latin typeface="Garamond" pitchFamily="18" charset="0"/>
              </a:rPr>
              <a:t>Lo stesso organo di revisione contabile è chiamato a verificare i limiti di spesa del personale nel suo complesso (DL n. 34 del 2019, art. 33), da sempre nel mirino del governo per finalità di contenimento della spesa pubblica, la quale è costituita da:</a:t>
            </a:r>
          </a:p>
          <a:p>
            <a:pPr marL="447675" indent="-447675">
              <a:buAutoNum type="alphaLcParenR"/>
            </a:pPr>
            <a:r>
              <a:rPr lang="it-IT" sz="5400" i="1" kern="0" dirty="0">
                <a:solidFill>
                  <a:srgbClr val="000000"/>
                </a:solidFill>
                <a:latin typeface="Garamond" panose="02020404030301010803" pitchFamily="18" charset="0"/>
                <a:ea typeface="Calibri" panose="020F0502020204030204" pitchFamily="34" charset="0"/>
                <a:cs typeface="Times New Roman" panose="02020603050405020304" pitchFamily="18" charset="0"/>
              </a:rPr>
              <a:t>trattamento economico fondamentale (costituito da stipendio base, retribuzione di anzianità ormai quasi scomparsa, progressione economica ed eventuali assegni ad personam), secondo la disciplina del CCNL;</a:t>
            </a:r>
          </a:p>
          <a:p>
            <a:pPr marL="447675" indent="-447675">
              <a:buAutoNum type="alphaLcParenR"/>
            </a:pPr>
            <a:r>
              <a:rPr lang="it-IT" sz="5400" i="1" kern="0" dirty="0">
                <a:solidFill>
                  <a:srgbClr val="000000"/>
                </a:solidFill>
                <a:latin typeface="Garamond" panose="02020404030301010803" pitchFamily="18" charset="0"/>
                <a:ea typeface="Calibri" panose="020F0502020204030204" pitchFamily="34" charset="0"/>
                <a:cs typeface="Times New Roman" panose="02020603050405020304" pitchFamily="18" charset="0"/>
              </a:rPr>
              <a:t>indennità fisse e continuative che sono tali in quanto previste dal CCNL;</a:t>
            </a:r>
          </a:p>
          <a:p>
            <a:pPr marL="447675" indent="-447675">
              <a:buAutoNum type="alphaLcParenR"/>
            </a:pPr>
            <a:r>
              <a:rPr lang="it-IT" sz="5400" i="1" kern="0" dirty="0">
                <a:solidFill>
                  <a:srgbClr val="000000"/>
                </a:solidFill>
                <a:latin typeface="Garamond" panose="02020404030301010803" pitchFamily="18" charset="0"/>
                <a:ea typeface="Calibri" panose="020F0502020204030204" pitchFamily="34" charset="0"/>
                <a:cs typeface="Times New Roman" panose="02020603050405020304" pitchFamily="18" charset="0"/>
              </a:rPr>
              <a:t>indennità e compensi rientranti nella categoria del trattamento economico accessorio, la cui disciplina è devoluta al CCID;</a:t>
            </a:r>
          </a:p>
          <a:p>
            <a:pPr marL="447675" indent="-447675">
              <a:buAutoNum type="alphaLcParenR"/>
            </a:pPr>
            <a:r>
              <a:rPr lang="it-IT" sz="5400" i="1"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compensi per il lavoro straordinario;</a:t>
            </a:r>
          </a:p>
          <a:p>
            <a:pPr marL="447675" indent="-447675">
              <a:buAutoNum type="alphaLcParenR"/>
            </a:pPr>
            <a:r>
              <a:rPr lang="it-IT" sz="5400" i="1" kern="0" dirty="0">
                <a:solidFill>
                  <a:srgbClr val="000000"/>
                </a:solidFill>
                <a:latin typeface="Garamond" panose="02020404030301010803" pitchFamily="18" charset="0"/>
                <a:ea typeface="Calibri" panose="020F0502020204030204" pitchFamily="34" charset="0"/>
                <a:cs typeface="Times New Roman" panose="02020603050405020304" pitchFamily="18" charset="0"/>
              </a:rPr>
              <a:t>buoni pasto;</a:t>
            </a:r>
          </a:p>
          <a:p>
            <a:pPr marL="0" indent="0">
              <a:buNone/>
            </a:pPr>
            <a:r>
              <a:rPr lang="it-IT" sz="5400" i="1"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tutte voci la cui consistenza incide direttamente sul totale.</a:t>
            </a:r>
          </a:p>
        </p:txBody>
      </p:sp>
    </p:spTree>
    <p:extLst>
      <p:ext uri="{BB962C8B-B14F-4D97-AF65-F5344CB8AC3E}">
        <p14:creationId xmlns:p14="http://schemas.microsoft.com/office/powerpoint/2010/main" val="39596516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it-IT" sz="3200" b="1" dirty="0">
                <a:solidFill>
                  <a:srgbClr val="FF0000"/>
                </a:solidFill>
                <a:latin typeface="Garamond" pitchFamily="18" charset="0"/>
              </a:rPr>
            </a:br>
            <a:r>
              <a:rPr lang="it-IT" sz="3200" b="1" i="1" dirty="0">
                <a:solidFill>
                  <a:srgbClr val="FF0000"/>
                </a:solidFill>
                <a:latin typeface="Garamond" pitchFamily="18" charset="0"/>
              </a:rPr>
              <a:t>6.6</a:t>
            </a:r>
            <a:r>
              <a:rPr lang="it-IT" b="1" i="1" dirty="0">
                <a:solidFill>
                  <a:srgbClr val="FF0000"/>
                </a:solidFill>
                <a:latin typeface="Garamond" pitchFamily="18" charset="0"/>
              </a:rPr>
              <a:t> - Il controllo contabile</a:t>
            </a:r>
          </a:p>
        </p:txBody>
      </p:sp>
      <p:sp>
        <p:nvSpPr>
          <p:cNvPr id="3" name="Segnaposto contenuto 2"/>
          <p:cNvSpPr>
            <a:spLocks noGrp="1"/>
          </p:cNvSpPr>
          <p:nvPr>
            <p:ph idx="1"/>
          </p:nvPr>
        </p:nvSpPr>
        <p:spPr/>
        <p:txBody>
          <a:bodyPr>
            <a:normAutofit fontScale="47500" lnSpcReduction="20000"/>
          </a:bodyPr>
          <a:lstStyle/>
          <a:p>
            <a:pPr marL="0" indent="0">
              <a:buNone/>
            </a:pPr>
            <a:r>
              <a:rPr lang="it-IT" sz="5400" i="1" dirty="0">
                <a:latin typeface="Garamond" pitchFamily="18" charset="0"/>
              </a:rPr>
              <a:t>La determinazione del </a:t>
            </a:r>
            <a:r>
              <a:rPr lang="it-IT" sz="5400" i="1" dirty="0">
                <a:solidFill>
                  <a:srgbClr val="FF0000"/>
                </a:solidFill>
                <a:latin typeface="Garamond" pitchFamily="18" charset="0"/>
              </a:rPr>
              <a:t>trattamento economico fondamentale </a:t>
            </a:r>
            <a:r>
              <a:rPr lang="it-IT" sz="5400" i="1" dirty="0">
                <a:latin typeface="Garamond" pitchFamily="18" charset="0"/>
              </a:rPr>
              <a:t>è di competenza CCNL, </a:t>
            </a:r>
            <a:r>
              <a:rPr lang="it-IT" sz="5400" i="1" kern="0" dirty="0">
                <a:solidFill>
                  <a:srgbClr val="000000"/>
                </a:solidFill>
                <a:latin typeface="Garamond" panose="02020404030301010803" pitchFamily="18" charset="0"/>
                <a:ea typeface="Calibri" panose="020F0502020204030204" pitchFamily="34" charset="0"/>
                <a:cs typeface="Times New Roman" panose="02020603050405020304" pitchFamily="18" charset="0"/>
              </a:rPr>
              <a:t>per cui l'ente è obbligato a determinarlo e corrisponderlo nella misura ivi stabilita (ex art. 40, comma 4, d.lgs. n. 165 del 2001) e altresì unitamente agli incrementi previsti da ogni rinnovo contrattuale ed entro i 30 giorni successivi alla sottoscrizione del contratto nazionale che li prevede (per costante clausola contrattuale). </a:t>
            </a:r>
          </a:p>
          <a:p>
            <a:pPr marL="0" indent="0">
              <a:buNone/>
            </a:pPr>
            <a:r>
              <a:rPr lang="it-IT" sz="5400" i="1" kern="0" dirty="0">
                <a:solidFill>
                  <a:srgbClr val="000000"/>
                </a:solidFill>
                <a:latin typeface="Garamond" panose="02020404030301010803" pitchFamily="18" charset="0"/>
                <a:ea typeface="Calibri" panose="020F0502020204030204" pitchFamily="34" charset="0"/>
                <a:cs typeface="Times New Roman" panose="02020603050405020304" pitchFamily="18" charset="0"/>
              </a:rPr>
              <a:t>Il relativo stanziamento in bilancio non richiede il previo impegno di spesa (ex art. 183, comma 2, d.lgs. n. 267 del 2000)</a:t>
            </a:r>
            <a:r>
              <a:rPr lang="it-IT" sz="5400" i="1"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a:t>
            </a:r>
          </a:p>
          <a:p>
            <a:pPr marL="0" indent="0">
              <a:buNone/>
            </a:pPr>
            <a:r>
              <a:rPr lang="it-IT" sz="5400" i="1" kern="0" dirty="0">
                <a:solidFill>
                  <a:srgbClr val="000000"/>
                </a:solidFill>
                <a:latin typeface="Garamond" panose="02020404030301010803" pitchFamily="18" charset="0"/>
                <a:ea typeface="Calibri" panose="020F0502020204030204" pitchFamily="34" charset="0"/>
                <a:cs typeface="Times New Roman" panose="02020603050405020304" pitchFamily="18" charset="0"/>
              </a:rPr>
              <a:t>L'istituto della progressione economica del personale non dirigente è finanziato con il fondo per le risorse decentrate e fa parte del trattamento fondamentale ma</a:t>
            </a:r>
            <a:r>
              <a:rPr lang="it-IT" sz="5400" i="1" dirty="0">
                <a:latin typeface="Garamond" pitchFamily="18" charset="0"/>
              </a:rPr>
              <a:t>, per cui il controllo sulla "compatibilità" della finalizzazione delle relative risorse, incide anche sulla determinazione della spesa relativa al trattamento fondamentale.</a:t>
            </a:r>
            <a:endParaRPr lang="it-IT" sz="5400" i="1" kern="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8186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r>
              <a:rPr lang="it-IT" sz="3200" b="1" i="1" dirty="0">
                <a:solidFill>
                  <a:srgbClr val="FF0000"/>
                </a:solidFill>
                <a:latin typeface="Garamond" pitchFamily="18" charset="0"/>
              </a:rPr>
              <a:t>6.7</a:t>
            </a:r>
            <a:r>
              <a:rPr lang="it-IT" b="1" i="1" dirty="0">
                <a:solidFill>
                  <a:srgbClr val="FF0000"/>
                </a:solidFill>
                <a:latin typeface="Garamond" pitchFamily="18" charset="0"/>
              </a:rPr>
              <a:t> - Il controllo trasversale</a:t>
            </a:r>
          </a:p>
        </p:txBody>
      </p:sp>
      <p:sp>
        <p:nvSpPr>
          <p:cNvPr id="3" name="Segnaposto contenuto 2"/>
          <p:cNvSpPr>
            <a:spLocks noGrp="1"/>
          </p:cNvSpPr>
          <p:nvPr>
            <p:ph idx="1"/>
          </p:nvPr>
        </p:nvSpPr>
        <p:spPr>
          <a:xfrm>
            <a:off x="457200" y="1124744"/>
            <a:ext cx="8229600" cy="5001419"/>
          </a:xfrm>
        </p:spPr>
        <p:txBody>
          <a:bodyPr>
            <a:normAutofit fontScale="55000" lnSpcReduction="20000"/>
          </a:bodyPr>
          <a:lstStyle/>
          <a:p>
            <a:pPr marL="0" indent="0">
              <a:buNone/>
            </a:pPr>
            <a:r>
              <a:rPr lang="it-IT" sz="3600" i="1" dirty="0">
                <a:latin typeface="Garamond" pitchFamily="18" charset="0"/>
              </a:rPr>
              <a:t>Ai fini del contenimento della spesa pubblica, il legislatore ha esteso il significato di </a:t>
            </a:r>
            <a:r>
              <a:rPr lang="it-IT" sz="3600" i="1" dirty="0">
                <a:solidFill>
                  <a:srgbClr val="FF0000"/>
                </a:solidFill>
                <a:latin typeface="Garamond" pitchFamily="18" charset="0"/>
              </a:rPr>
              <a:t>trattamento accessorio</a:t>
            </a:r>
            <a:r>
              <a:rPr lang="it-IT" sz="3600" i="1" dirty="0">
                <a:latin typeface="Garamond" pitchFamily="18" charset="0"/>
              </a:rPr>
              <a:t> a tutto quanto fosse variabile e comunque escluso dal concetto di "trattamento fondamentale", al fine di porre un separato limite a questa componente di spesa. </a:t>
            </a:r>
          </a:p>
          <a:p>
            <a:pPr marL="0" indent="0">
              <a:buNone/>
            </a:pPr>
            <a:r>
              <a:rPr lang="it-IT" sz="3600" i="1" dirty="0">
                <a:latin typeface="Garamond" pitchFamily="18" charset="0"/>
              </a:rPr>
              <a:t>Intanto l'attuazione della inderogabile separazione delle funzioni di governo da quelle di gestione (sancita  dall'art. 107 del d.lgs. n. 267 del 2000) ha determinato l'attribuzione di queste ultime a soggetti che dirigenti non sono e che, secondo il principio sancito dall'art. 36 della Costituzione, non potevano non essere indennizzati per l'esercizio delle stesse (siccome eccedenti le mansioni di assunzione). </a:t>
            </a:r>
          </a:p>
          <a:p>
            <a:pPr marL="0" indent="0">
              <a:buNone/>
            </a:pPr>
            <a:r>
              <a:rPr lang="it-IT" sz="3600" i="1" dirty="0">
                <a:latin typeface="Garamond" pitchFamily="18" charset="0"/>
              </a:rPr>
              <a:t>Pertanto, </a:t>
            </a:r>
          </a:p>
          <a:p>
            <a:pPr>
              <a:buFontTx/>
              <a:buChar char="-"/>
            </a:pPr>
            <a:r>
              <a:rPr lang="it-IT" sz="3600" i="1" dirty="0">
                <a:latin typeface="Garamond" pitchFamily="18" charset="0"/>
              </a:rPr>
              <a:t>negli </a:t>
            </a:r>
            <a:r>
              <a:rPr lang="it-IT" sz="3600" i="1" dirty="0">
                <a:solidFill>
                  <a:srgbClr val="FF0000"/>
                </a:solidFill>
                <a:latin typeface="Garamond" pitchFamily="18" charset="0"/>
              </a:rPr>
              <a:t>enti con la dirigenza</a:t>
            </a:r>
            <a:r>
              <a:rPr lang="it-IT" sz="3600" i="1" dirty="0">
                <a:latin typeface="Garamond" pitchFamily="18" charset="0"/>
              </a:rPr>
              <a:t> venivano a costituirsi </a:t>
            </a:r>
            <a:r>
              <a:rPr lang="it-IT" sz="3600" i="1" dirty="0">
                <a:solidFill>
                  <a:srgbClr val="FF0000"/>
                </a:solidFill>
                <a:latin typeface="Garamond" pitchFamily="18" charset="0"/>
              </a:rPr>
              <a:t>due diversi "fondi"</a:t>
            </a:r>
            <a:r>
              <a:rPr lang="it-IT" sz="3600" i="1" dirty="0">
                <a:latin typeface="Garamond" pitchFamily="18" charset="0"/>
              </a:rPr>
              <a:t>, entrambi oggetto di contrattazione e controllo: uno per la retribuzione di posizione e di risultato dei dirigenti ed un altro (il fondo risorse) per tutti gli istituti a carattere accessorio;</a:t>
            </a:r>
          </a:p>
          <a:p>
            <a:pPr>
              <a:buFontTx/>
              <a:buChar char="-"/>
            </a:pPr>
            <a:r>
              <a:rPr lang="it-IT" sz="3600" i="1" dirty="0">
                <a:latin typeface="Garamond" pitchFamily="18" charset="0"/>
              </a:rPr>
              <a:t>negli enti </a:t>
            </a:r>
            <a:r>
              <a:rPr lang="it-IT" sz="3600" i="1" dirty="0">
                <a:solidFill>
                  <a:srgbClr val="FF0000"/>
                </a:solidFill>
                <a:latin typeface="Garamond" pitchFamily="18" charset="0"/>
              </a:rPr>
              <a:t>senza dirigenza</a:t>
            </a:r>
            <a:r>
              <a:rPr lang="it-IT" sz="3600" i="1" dirty="0">
                <a:latin typeface="Garamond" pitchFamily="18" charset="0"/>
              </a:rPr>
              <a:t> veniva costituito </a:t>
            </a:r>
            <a:r>
              <a:rPr lang="it-IT" sz="3600" i="1" dirty="0">
                <a:solidFill>
                  <a:srgbClr val="FF0000"/>
                </a:solidFill>
                <a:latin typeface="Garamond" pitchFamily="18" charset="0"/>
              </a:rPr>
              <a:t>il solo fondo per le risorse decentrate</a:t>
            </a:r>
            <a:r>
              <a:rPr lang="it-IT" sz="3600" i="1" dirty="0">
                <a:latin typeface="Garamond" pitchFamily="18" charset="0"/>
              </a:rPr>
              <a:t>, oggetto di contrattazione e controllo, mentre al di fuori di esso - evitando sia contrattazione che controlli - specifiche risorse venivano destinate al finanziamento della retribuzione di posizione e di risultato dei responsabili apicali cui tali emolumenti spettavano di diritto (ex art. 11 C.c.n.l. 31 marzo 1999, art. 15 C.c.n.l. 22 gennaio 2004, art. 17 C.c.n.l. 21 maggio 2018, art. 19 C.c.n.l. 16 novembre 2022).</a:t>
            </a:r>
          </a:p>
        </p:txBody>
      </p:sp>
    </p:spTree>
    <p:extLst>
      <p:ext uri="{BB962C8B-B14F-4D97-AF65-F5344CB8AC3E}">
        <p14:creationId xmlns:p14="http://schemas.microsoft.com/office/powerpoint/2010/main" val="26312189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r>
              <a:rPr lang="it-IT" sz="3200" b="1" i="1" dirty="0">
                <a:solidFill>
                  <a:srgbClr val="FF0000"/>
                </a:solidFill>
                <a:latin typeface="Garamond" pitchFamily="18" charset="0"/>
              </a:rPr>
              <a:t>6.8</a:t>
            </a:r>
            <a:r>
              <a:rPr lang="it-IT" b="1" i="1" dirty="0">
                <a:solidFill>
                  <a:srgbClr val="FF0000"/>
                </a:solidFill>
                <a:latin typeface="Garamond" pitchFamily="18" charset="0"/>
              </a:rPr>
              <a:t> - Il controllo trasversale</a:t>
            </a:r>
          </a:p>
        </p:txBody>
      </p:sp>
      <p:sp>
        <p:nvSpPr>
          <p:cNvPr id="3" name="Segnaposto contenuto 2"/>
          <p:cNvSpPr>
            <a:spLocks noGrp="1"/>
          </p:cNvSpPr>
          <p:nvPr>
            <p:ph idx="1"/>
          </p:nvPr>
        </p:nvSpPr>
        <p:spPr>
          <a:xfrm>
            <a:off x="457200" y="1124744"/>
            <a:ext cx="8229600" cy="5001419"/>
          </a:xfrm>
        </p:spPr>
        <p:txBody>
          <a:bodyPr>
            <a:normAutofit fontScale="55000" lnSpcReduction="20000"/>
          </a:bodyPr>
          <a:lstStyle/>
          <a:p>
            <a:pPr marL="0" indent="0">
              <a:buNone/>
            </a:pPr>
            <a:r>
              <a:rPr lang="it-IT" sz="3600" i="1" dirty="0">
                <a:latin typeface="Garamond" pitchFamily="18" charset="0"/>
              </a:rPr>
              <a:t>Nell'attuale assetto ordinamentale, la </a:t>
            </a:r>
            <a:r>
              <a:rPr lang="it-IT" sz="3600" i="1" dirty="0">
                <a:solidFill>
                  <a:srgbClr val="FF0000"/>
                </a:solidFill>
                <a:latin typeface="Garamond" pitchFamily="18" charset="0"/>
              </a:rPr>
              <a:t>retribuzione di posizione e di risultato</a:t>
            </a:r>
            <a:r>
              <a:rPr lang="it-IT" sz="3600" i="1" dirty="0">
                <a:latin typeface="Garamond" pitchFamily="18" charset="0"/>
              </a:rPr>
              <a:t> ha le caratteristiche di cui appresso:</a:t>
            </a:r>
          </a:p>
          <a:p>
            <a:pPr marL="269875" indent="-269875">
              <a:buSzPct val="60000"/>
              <a:buFont typeface="+mj-lt"/>
              <a:buAutoNum type="alphaLcParenR"/>
            </a:pPr>
            <a:r>
              <a:rPr lang="it-IT" sz="3600" i="1" dirty="0">
                <a:latin typeface="Garamond" pitchFamily="18" charset="0"/>
              </a:rPr>
              <a:t>negli </a:t>
            </a:r>
            <a:r>
              <a:rPr lang="it-IT" sz="3600" i="1" dirty="0">
                <a:solidFill>
                  <a:srgbClr val="FF0000"/>
                </a:solidFill>
                <a:latin typeface="Garamond" pitchFamily="18" charset="0"/>
              </a:rPr>
              <a:t>enti con la dirigenza</a:t>
            </a:r>
            <a:r>
              <a:rPr lang="it-IT" sz="3600" i="1" dirty="0">
                <a:latin typeface="Garamond" pitchFamily="18" charset="0"/>
              </a:rPr>
              <a:t>, la retribuzione di posizione e di risultato:</a:t>
            </a:r>
          </a:p>
          <a:p>
            <a:pPr>
              <a:buSzPct val="60000"/>
            </a:pPr>
            <a:r>
              <a:rPr lang="it-IT" sz="3600" i="1" dirty="0">
                <a:latin typeface="Garamond" pitchFamily="18" charset="0"/>
              </a:rPr>
              <a:t>è una componente </a:t>
            </a:r>
            <a:r>
              <a:rPr lang="it-IT" sz="3600" i="1" dirty="0">
                <a:solidFill>
                  <a:srgbClr val="FF0000"/>
                </a:solidFill>
                <a:latin typeface="Garamond" pitchFamily="18" charset="0"/>
              </a:rPr>
              <a:t>obbligatoria</a:t>
            </a:r>
            <a:r>
              <a:rPr lang="it-IT" sz="3600" i="1" dirty="0">
                <a:latin typeface="Garamond" pitchFamily="18" charset="0"/>
              </a:rPr>
              <a:t> benché variabile del trattamento economico dei dirigenti, il relativo ammontare è determinato con l'apposito fondo, l'utilizzo del fondo è oggetto di contrattazione decentrata;</a:t>
            </a:r>
          </a:p>
          <a:p>
            <a:pPr>
              <a:buSzPct val="60000"/>
            </a:pPr>
            <a:r>
              <a:rPr lang="it-IT" sz="3600" i="1" dirty="0">
                <a:latin typeface="Garamond" pitchFamily="18" charset="0"/>
              </a:rPr>
              <a:t>è una componente </a:t>
            </a:r>
            <a:r>
              <a:rPr lang="it-IT" sz="3600" i="1" dirty="0">
                <a:solidFill>
                  <a:srgbClr val="FF0000"/>
                </a:solidFill>
                <a:latin typeface="Garamond" pitchFamily="18" charset="0"/>
              </a:rPr>
              <a:t>facoltativa</a:t>
            </a:r>
            <a:r>
              <a:rPr lang="it-IT" sz="3600" i="1" dirty="0">
                <a:latin typeface="Garamond" pitchFamily="18" charset="0"/>
              </a:rPr>
              <a:t> e variabile del trattamento economico accessorio dei titolari di incarico di Elevata qualificazione (EQ), l'eventuale ammontare è determinato nell'ambito del fondo per le risorse decentrate, il relativo utilizzo è oggetto di contrattazione decentrata, unitamente agli altri istituti accessori per il personale non dirigente;</a:t>
            </a:r>
          </a:p>
          <a:p>
            <a:pPr marL="269875" indent="-269875">
              <a:buSzPct val="60000"/>
              <a:buFont typeface="+mj-lt"/>
              <a:buAutoNum type="alphaLcParenR" startAt="2"/>
            </a:pPr>
            <a:r>
              <a:rPr lang="it-IT" sz="3600" i="1" dirty="0">
                <a:latin typeface="Garamond" pitchFamily="18" charset="0"/>
              </a:rPr>
              <a:t>negli </a:t>
            </a:r>
            <a:r>
              <a:rPr lang="it-IT" sz="3600" i="1" dirty="0">
                <a:solidFill>
                  <a:srgbClr val="FF0000"/>
                </a:solidFill>
                <a:latin typeface="Garamond" pitchFamily="18" charset="0"/>
              </a:rPr>
              <a:t>enti senza la dirigenza</a:t>
            </a:r>
            <a:r>
              <a:rPr lang="it-IT" sz="3600" i="1" dirty="0">
                <a:latin typeface="Garamond" pitchFamily="18" charset="0"/>
              </a:rPr>
              <a:t>, la retribuzione di posizione e di risultato:</a:t>
            </a:r>
          </a:p>
          <a:p>
            <a:pPr>
              <a:buSzPct val="60000"/>
            </a:pPr>
            <a:r>
              <a:rPr lang="it-IT" sz="3600" i="1" dirty="0">
                <a:latin typeface="Garamond" pitchFamily="18" charset="0"/>
              </a:rPr>
              <a:t>è una componente </a:t>
            </a:r>
            <a:r>
              <a:rPr lang="it-IT" sz="3600" i="1" dirty="0">
                <a:solidFill>
                  <a:srgbClr val="FF0000"/>
                </a:solidFill>
                <a:latin typeface="Garamond" pitchFamily="18" charset="0"/>
              </a:rPr>
              <a:t>obbligatoria</a:t>
            </a:r>
            <a:r>
              <a:rPr lang="it-IT" sz="3600" i="1" dirty="0">
                <a:latin typeface="Garamond" pitchFamily="18" charset="0"/>
              </a:rPr>
              <a:t> benché variabile del trattamento economico accessorio dei dipendenti apicali, i quali sono automaticamente titolari di incarico di EQ (ex art. 11 C.c.n.l. 31 marzo 1999, art. 15 C.c.n.l. 22 gennaio 2004, art. 17 C.c.n.l. 21 maggio 2018, art. 19 C.c.n.l. 16 novembre 2022), il relativo ammontare è determinato in relazione alla struttura organizzativa dell'ente con la costituzione di un apposito fondo (a carico del bilancio) che non è oggetto di contrattazione, mentre alla contrattazione decentrata è demandata la sola definizione dei criteri generali per il relativo utilizzo.</a:t>
            </a:r>
          </a:p>
        </p:txBody>
      </p:sp>
    </p:spTree>
    <p:extLst>
      <p:ext uri="{BB962C8B-B14F-4D97-AF65-F5344CB8AC3E}">
        <p14:creationId xmlns:p14="http://schemas.microsoft.com/office/powerpoint/2010/main" val="24524411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r>
              <a:rPr lang="it-IT" sz="3200" b="1" i="1" dirty="0">
                <a:solidFill>
                  <a:srgbClr val="FF0000"/>
                </a:solidFill>
                <a:latin typeface="Garamond" pitchFamily="18" charset="0"/>
              </a:rPr>
              <a:t>6.9</a:t>
            </a:r>
            <a:r>
              <a:rPr lang="it-IT" b="1" i="1" dirty="0">
                <a:solidFill>
                  <a:srgbClr val="FF0000"/>
                </a:solidFill>
                <a:latin typeface="Garamond" pitchFamily="18" charset="0"/>
              </a:rPr>
              <a:t> - Il controllo trasversale</a:t>
            </a:r>
          </a:p>
        </p:txBody>
      </p:sp>
      <p:sp>
        <p:nvSpPr>
          <p:cNvPr id="3" name="Segnaposto contenuto 2"/>
          <p:cNvSpPr>
            <a:spLocks noGrp="1"/>
          </p:cNvSpPr>
          <p:nvPr>
            <p:ph idx="1"/>
          </p:nvPr>
        </p:nvSpPr>
        <p:spPr>
          <a:xfrm>
            <a:off x="457200" y="1124744"/>
            <a:ext cx="8229600" cy="5001419"/>
          </a:xfrm>
        </p:spPr>
        <p:txBody>
          <a:bodyPr>
            <a:normAutofit fontScale="62500" lnSpcReduction="20000"/>
          </a:bodyPr>
          <a:lstStyle/>
          <a:p>
            <a:pPr marL="0" indent="0">
              <a:buNone/>
            </a:pPr>
            <a:r>
              <a:rPr lang="it-IT" sz="3600" i="1" dirty="0">
                <a:latin typeface="Garamond" pitchFamily="18" charset="0"/>
              </a:rPr>
              <a:t>L'automatica attribuzione di una </a:t>
            </a:r>
            <a:r>
              <a:rPr lang="it-IT" sz="3600" i="1" dirty="0">
                <a:solidFill>
                  <a:srgbClr val="FF0000"/>
                </a:solidFill>
                <a:latin typeface="Garamond" pitchFamily="18" charset="0"/>
              </a:rPr>
              <a:t>retribuzione di posizione e di risultato</a:t>
            </a:r>
            <a:r>
              <a:rPr lang="it-IT" sz="3600" i="1" dirty="0">
                <a:latin typeface="Garamond" pitchFamily="18" charset="0"/>
              </a:rPr>
              <a:t> ai dipendenti in posizione apicale negli </a:t>
            </a:r>
            <a:r>
              <a:rPr lang="it-IT" sz="3600" i="1" dirty="0">
                <a:solidFill>
                  <a:srgbClr val="FF0000"/>
                </a:solidFill>
                <a:latin typeface="Garamond" pitchFamily="18" charset="0"/>
              </a:rPr>
              <a:t>enti senza la dirigenza</a:t>
            </a:r>
            <a:r>
              <a:rPr lang="it-IT" sz="3600" i="1" dirty="0">
                <a:latin typeface="Garamond" pitchFamily="18" charset="0"/>
              </a:rPr>
              <a:t>, andava a risolvere il grave "buco" della legge n. 142 del 1990, che attribuiva le funzioni di gestione </a:t>
            </a:r>
            <a:r>
              <a:rPr lang="it-IT" sz="3600" i="1" dirty="0">
                <a:solidFill>
                  <a:srgbClr val="FF0000"/>
                </a:solidFill>
                <a:latin typeface="Garamond" pitchFamily="18" charset="0"/>
              </a:rPr>
              <a:t>in via esclusiva ai dirigenti che fossero tali a titolo originario </a:t>
            </a:r>
            <a:r>
              <a:rPr lang="it-IT" sz="3600" i="1" dirty="0">
                <a:latin typeface="Garamond" pitchFamily="18" charset="0"/>
              </a:rPr>
              <a:t>(in quanto quella del dirigente è una qualifica specifica del pubblico impiego, la cui disciplina, essendo di estrazione contrattuale, non poteva essere estesa a soggetti che dirigenti non sono).</a:t>
            </a:r>
          </a:p>
          <a:p>
            <a:pPr marL="0" indent="0">
              <a:buNone/>
            </a:pPr>
            <a:r>
              <a:rPr lang="it-IT" sz="3600" i="1" dirty="0">
                <a:latin typeface="Garamond" pitchFamily="18" charset="0"/>
              </a:rPr>
              <a:t>La soluzione venne prima con la legge n. 127 del 1997 (Bassanini bis) che attribuiva funzioni di gestione automaticamente a responsabili di uffici e servizi e senza alcun compenso, e poi con la legge n. 191 del 1998 (Bassanini ter) che, ricordandosi del diritto alla mansione (ex art. 2013 c.c.) e ricordandosi del diritto alla giusta retribuzione (art. 36 Cost.), andava a stabilire la norma ora rinvenibile nell'art. 109, comma 2, del d.lgs. n. 267 del 2000, secondo la quale negli enti senza dirigenti le relative funzioni </a:t>
            </a:r>
            <a:r>
              <a:rPr lang="it-IT" sz="3600" i="1" dirty="0">
                <a:solidFill>
                  <a:srgbClr val="FF0000"/>
                </a:solidFill>
                <a:latin typeface="Garamond" pitchFamily="18" charset="0"/>
              </a:rPr>
              <a:t>"potevano" </a:t>
            </a:r>
            <a:r>
              <a:rPr lang="it-IT" sz="3600" i="1" dirty="0">
                <a:latin typeface="Garamond" pitchFamily="18" charset="0"/>
              </a:rPr>
              <a:t>essere attribuite a responsabili di uffici e servizi rinviando alla contrattazione collettiva le definizione, in tal caso, del relativo indennizzo (poi disciplinato con l'art. 11 C.c.n.l. 31 marzo 1999, l'art. 15 C.c.n.l. 22 gennaio 2004, l'art. 17 C.c.n.l. 21 maggio 2018, l'art. 19 C.c.n.l. 16 novembre 2022, a protezione del rapporto di lavoro).</a:t>
            </a:r>
          </a:p>
        </p:txBody>
      </p:sp>
    </p:spTree>
    <p:extLst>
      <p:ext uri="{BB962C8B-B14F-4D97-AF65-F5344CB8AC3E}">
        <p14:creationId xmlns:p14="http://schemas.microsoft.com/office/powerpoint/2010/main" val="1291521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3200" b="1" i="1" dirty="0">
                <a:latin typeface="Garamond" pitchFamily="18" charset="0"/>
              </a:rPr>
              <a:t>6. Presupposti</a:t>
            </a:r>
            <a:endParaRPr lang="it-IT" b="1" i="1" dirty="0">
              <a:latin typeface="Garamond" pitchFamily="18" charset="0"/>
            </a:endParaRPr>
          </a:p>
        </p:txBody>
      </p:sp>
      <p:sp>
        <p:nvSpPr>
          <p:cNvPr id="3" name="Segnaposto contenuto 2"/>
          <p:cNvSpPr>
            <a:spLocks noGrp="1"/>
          </p:cNvSpPr>
          <p:nvPr>
            <p:ph idx="1"/>
          </p:nvPr>
        </p:nvSpPr>
        <p:spPr>
          <a:xfrm>
            <a:off x="457200" y="1124744"/>
            <a:ext cx="8229600" cy="5001419"/>
          </a:xfrm>
        </p:spPr>
        <p:txBody>
          <a:bodyPr>
            <a:normAutofit lnSpcReduction="10000"/>
          </a:bodyPr>
          <a:lstStyle/>
          <a:p>
            <a:pPr marL="0" indent="0">
              <a:buNone/>
            </a:pPr>
            <a:r>
              <a:rPr lang="it-IT" sz="3200" i="1" dirty="0">
                <a:latin typeface="Garamond" pitchFamily="18" charset="0"/>
              </a:rPr>
              <a:t>Per disposizione di legge, quindi, il controllo ha per oggetto:</a:t>
            </a:r>
          </a:p>
          <a:p>
            <a:pPr>
              <a:buFontTx/>
              <a:buChar char="-"/>
            </a:pPr>
            <a:r>
              <a:rPr lang="it-IT" i="1" dirty="0">
                <a:latin typeface="Garamond" pitchFamily="18" charset="0"/>
              </a:rPr>
              <a:t>non solo la compatibilità dei costi </a:t>
            </a:r>
          </a:p>
          <a:p>
            <a:pPr>
              <a:buFontTx/>
              <a:buChar char="-"/>
            </a:pPr>
            <a:r>
              <a:rPr lang="it-IT" sz="3200" i="1" dirty="0">
                <a:latin typeface="Garamond" pitchFamily="18" charset="0"/>
              </a:rPr>
              <a:t>bensì anche la legittimità degli stessi</a:t>
            </a:r>
          </a:p>
          <a:p>
            <a:pPr marL="0" indent="0">
              <a:buNone/>
            </a:pPr>
            <a:r>
              <a:rPr lang="it-IT" sz="3200" i="1" dirty="0">
                <a:latin typeface="Garamond" pitchFamily="18" charset="0"/>
              </a:rPr>
              <a:t>non essendo sufficiente che siano rispettati i limiti di spesa quando essa, ancorché contenuta nei limiti, derivi da norme contrattuali di 2° livello in contrasto con quelle di 1° livello o che siano in contrasto con disposizioni di legge o, ancora, che siano correlate a clausole contrattuali riguardanti aspetti che non siano di competenza di questo livello di contrattazione.</a:t>
            </a:r>
            <a:endParaRPr lang="it-IT" sz="3200" i="1" kern="1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156848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i="1" dirty="0">
                <a:solidFill>
                  <a:srgbClr val="FF0000"/>
                </a:solidFill>
                <a:latin typeface="Garamond" pitchFamily="18" charset="0"/>
              </a:rPr>
              <a:t>6.10</a:t>
            </a:r>
            <a:r>
              <a:rPr lang="it-IT" b="1" i="1" dirty="0">
                <a:solidFill>
                  <a:srgbClr val="FF0000"/>
                </a:solidFill>
                <a:latin typeface="Garamond" pitchFamily="18" charset="0"/>
              </a:rPr>
              <a:t> - Il controllo trasversale</a:t>
            </a:r>
          </a:p>
        </p:txBody>
      </p:sp>
      <p:sp>
        <p:nvSpPr>
          <p:cNvPr id="3" name="Segnaposto contenuto 2"/>
          <p:cNvSpPr>
            <a:spLocks noGrp="1"/>
          </p:cNvSpPr>
          <p:nvPr>
            <p:ph idx="1"/>
          </p:nvPr>
        </p:nvSpPr>
        <p:spPr>
          <a:xfrm>
            <a:off x="457200" y="1600200"/>
            <a:ext cx="8229600" cy="4781128"/>
          </a:xfrm>
        </p:spPr>
        <p:txBody>
          <a:bodyPr>
            <a:normAutofit/>
          </a:bodyPr>
          <a:lstStyle/>
          <a:p>
            <a:pPr marL="0" indent="-742950" algn="ctr">
              <a:buNone/>
            </a:pPr>
            <a:r>
              <a:rPr lang="it-IT" i="1" dirty="0">
                <a:latin typeface="Garamond" pitchFamily="18" charset="0"/>
              </a:rPr>
              <a:t>I contratti decentrati soggetti a controllo locale</a:t>
            </a:r>
          </a:p>
          <a:p>
            <a:pPr marL="0" indent="0">
              <a:buNone/>
            </a:pPr>
            <a:endParaRPr lang="it-IT" sz="5400" i="1" dirty="0">
              <a:latin typeface="Garamond" pitchFamily="18" charset="0"/>
            </a:endParaRPr>
          </a:p>
        </p:txBody>
      </p:sp>
      <p:sp>
        <p:nvSpPr>
          <p:cNvPr id="4" name="Rettangolo con angoli arrotondati 3">
            <a:extLst>
              <a:ext uri="{FF2B5EF4-FFF2-40B4-BE49-F238E27FC236}">
                <a16:creationId xmlns:a16="http://schemas.microsoft.com/office/drawing/2014/main" id="{4211D2F0-AC20-0782-9E9E-EDC2C4BA5571}"/>
              </a:ext>
            </a:extLst>
          </p:cNvPr>
          <p:cNvSpPr/>
          <p:nvPr/>
        </p:nvSpPr>
        <p:spPr>
          <a:xfrm>
            <a:off x="2699792" y="2564904"/>
            <a:ext cx="1728192" cy="864096"/>
          </a:xfrm>
          <a:prstGeom prst="roundRect">
            <a:avLst/>
          </a:prstGeom>
          <a:solidFill>
            <a:schemeClr val="tx2">
              <a:lumMod val="20000"/>
              <a:lumOff val="80000"/>
            </a:schemeClr>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Dirigenti</a:t>
            </a:r>
          </a:p>
        </p:txBody>
      </p:sp>
      <p:sp>
        <p:nvSpPr>
          <p:cNvPr id="5" name="Rettangolo con angoli arrotondati 4">
            <a:extLst>
              <a:ext uri="{FF2B5EF4-FFF2-40B4-BE49-F238E27FC236}">
                <a16:creationId xmlns:a16="http://schemas.microsoft.com/office/drawing/2014/main" id="{CD94DEE2-FB12-205C-A050-CB4E28CAD0E0}"/>
              </a:ext>
            </a:extLst>
          </p:cNvPr>
          <p:cNvSpPr/>
          <p:nvPr/>
        </p:nvSpPr>
        <p:spPr>
          <a:xfrm>
            <a:off x="4785488" y="2564904"/>
            <a:ext cx="1728192" cy="864096"/>
          </a:xfrm>
          <a:prstGeom prst="roundRect">
            <a:avLst/>
          </a:prstGeom>
          <a:solidFill>
            <a:srgbClr val="FFFF00"/>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Personale nelle Aree (non dirigenti)</a:t>
            </a:r>
          </a:p>
        </p:txBody>
      </p:sp>
      <p:sp>
        <p:nvSpPr>
          <p:cNvPr id="9" name="Rettangolo con angoli arrotondati 8">
            <a:extLst>
              <a:ext uri="{FF2B5EF4-FFF2-40B4-BE49-F238E27FC236}">
                <a16:creationId xmlns:a16="http://schemas.microsoft.com/office/drawing/2014/main" id="{B5D2EF69-A969-1DB3-C3E3-3DFA9BC641EB}"/>
              </a:ext>
            </a:extLst>
          </p:cNvPr>
          <p:cNvSpPr/>
          <p:nvPr/>
        </p:nvSpPr>
        <p:spPr>
          <a:xfrm>
            <a:off x="4785488" y="3685809"/>
            <a:ext cx="1728192" cy="864096"/>
          </a:xfrm>
          <a:prstGeom prst="roundRect">
            <a:avLst/>
          </a:prstGeom>
          <a:solidFill>
            <a:srgbClr val="FFFF00"/>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CCID (per ente)</a:t>
            </a:r>
          </a:p>
        </p:txBody>
      </p:sp>
      <p:sp>
        <p:nvSpPr>
          <p:cNvPr id="13" name="Rettangolo 12">
            <a:extLst>
              <a:ext uri="{FF2B5EF4-FFF2-40B4-BE49-F238E27FC236}">
                <a16:creationId xmlns:a16="http://schemas.microsoft.com/office/drawing/2014/main" id="{CB82C39C-AEEE-7220-7D5E-74DB0764F0EC}"/>
              </a:ext>
            </a:extLst>
          </p:cNvPr>
          <p:cNvSpPr/>
          <p:nvPr/>
        </p:nvSpPr>
        <p:spPr>
          <a:xfrm>
            <a:off x="755576" y="3645024"/>
            <a:ext cx="1562223" cy="86409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Contrattazione di 2° livello</a:t>
            </a:r>
          </a:p>
        </p:txBody>
      </p:sp>
      <p:sp>
        <p:nvSpPr>
          <p:cNvPr id="14" name="Rettangolo con angoli arrotondati 13">
            <a:extLst>
              <a:ext uri="{FF2B5EF4-FFF2-40B4-BE49-F238E27FC236}">
                <a16:creationId xmlns:a16="http://schemas.microsoft.com/office/drawing/2014/main" id="{A25E671B-CADD-FE1C-EC83-3CD81A6A195D}"/>
              </a:ext>
            </a:extLst>
          </p:cNvPr>
          <p:cNvSpPr/>
          <p:nvPr/>
        </p:nvSpPr>
        <p:spPr>
          <a:xfrm>
            <a:off x="2699792" y="3647963"/>
            <a:ext cx="1728192" cy="864096"/>
          </a:xfrm>
          <a:prstGeom prst="roundRect">
            <a:avLst/>
          </a:prstGeom>
          <a:solidFill>
            <a:schemeClr val="tx2">
              <a:lumMod val="20000"/>
              <a:lumOff val="80000"/>
            </a:schemeClr>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CCID (per ente)</a:t>
            </a:r>
          </a:p>
        </p:txBody>
      </p:sp>
      <p:sp>
        <p:nvSpPr>
          <p:cNvPr id="11" name="Ovale 10">
            <a:extLst>
              <a:ext uri="{FF2B5EF4-FFF2-40B4-BE49-F238E27FC236}">
                <a16:creationId xmlns:a16="http://schemas.microsoft.com/office/drawing/2014/main" id="{28B7F2DD-57A5-B681-8DFB-2DFED3EA1771}"/>
              </a:ext>
            </a:extLst>
          </p:cNvPr>
          <p:cNvSpPr/>
          <p:nvPr/>
        </p:nvSpPr>
        <p:spPr>
          <a:xfrm>
            <a:off x="3275856" y="4978641"/>
            <a:ext cx="2304256" cy="1257003"/>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Organo di revisione contabile</a:t>
            </a:r>
          </a:p>
        </p:txBody>
      </p:sp>
      <p:sp>
        <p:nvSpPr>
          <p:cNvPr id="21" name="Freccia a sinistra 20">
            <a:extLst>
              <a:ext uri="{FF2B5EF4-FFF2-40B4-BE49-F238E27FC236}">
                <a16:creationId xmlns:a16="http://schemas.microsoft.com/office/drawing/2014/main" id="{FFA50ABD-DC12-929A-7658-5FCD2604688E}"/>
              </a:ext>
            </a:extLst>
          </p:cNvPr>
          <p:cNvSpPr/>
          <p:nvPr/>
        </p:nvSpPr>
        <p:spPr>
          <a:xfrm rot="18375668">
            <a:off x="5076056" y="4725144"/>
            <a:ext cx="432048" cy="253497"/>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sinistra 6">
            <a:extLst>
              <a:ext uri="{FF2B5EF4-FFF2-40B4-BE49-F238E27FC236}">
                <a16:creationId xmlns:a16="http://schemas.microsoft.com/office/drawing/2014/main" id="{98BFFBE2-A1FC-CC7C-C3B6-AB9FAF4E334B}"/>
              </a:ext>
            </a:extLst>
          </p:cNvPr>
          <p:cNvSpPr/>
          <p:nvPr/>
        </p:nvSpPr>
        <p:spPr>
          <a:xfrm rot="13182393">
            <a:off x="3347864" y="4725145"/>
            <a:ext cx="432048" cy="253497"/>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5244561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r>
              <a:rPr lang="it-IT" sz="3200" b="1" i="1" dirty="0">
                <a:solidFill>
                  <a:srgbClr val="FF0000"/>
                </a:solidFill>
                <a:latin typeface="Garamond" pitchFamily="18" charset="0"/>
              </a:rPr>
              <a:t>6.11</a:t>
            </a:r>
            <a:r>
              <a:rPr lang="it-IT" b="1" i="1" dirty="0">
                <a:solidFill>
                  <a:srgbClr val="FF0000"/>
                </a:solidFill>
                <a:latin typeface="Garamond" pitchFamily="18" charset="0"/>
              </a:rPr>
              <a:t> - Il controllo trasversale</a:t>
            </a:r>
          </a:p>
        </p:txBody>
      </p:sp>
      <p:sp>
        <p:nvSpPr>
          <p:cNvPr id="3" name="Segnaposto contenuto 2"/>
          <p:cNvSpPr>
            <a:spLocks noGrp="1"/>
          </p:cNvSpPr>
          <p:nvPr>
            <p:ph idx="1"/>
          </p:nvPr>
        </p:nvSpPr>
        <p:spPr>
          <a:xfrm>
            <a:off x="457200" y="1124744"/>
            <a:ext cx="8229600" cy="5001419"/>
          </a:xfrm>
        </p:spPr>
        <p:txBody>
          <a:bodyPr>
            <a:normAutofit fontScale="85000" lnSpcReduction="20000"/>
          </a:bodyPr>
          <a:lstStyle/>
          <a:p>
            <a:pPr marL="0" indent="0">
              <a:buNone/>
            </a:pPr>
            <a:r>
              <a:rPr lang="it-IT" sz="3400" i="1" dirty="0">
                <a:latin typeface="Garamond" panose="02020404030301010803" pitchFamily="18" charset="0"/>
              </a:rPr>
              <a:t>Con l'art. 23, comma 2, del d.lgs. 25 maggio 2017, n. 75, il legislatore ha posto un limite al trattamento accessorio stabilendo che "... </a:t>
            </a:r>
            <a:r>
              <a:rPr lang="it-IT" sz="3400" i="1" kern="0" dirty="0">
                <a:effectLst/>
                <a:latin typeface="Garamond" panose="02020404030301010803" pitchFamily="18" charset="0"/>
                <a:ea typeface="Times New Roman" panose="02020603050405020304" pitchFamily="18" charset="0"/>
                <a:cs typeface="Times New Roman" panose="02020603050405020304" pitchFamily="18" charset="0"/>
              </a:rPr>
              <a:t>a decorrere dal 1° gennaio 2017, l'ammontare complessivo delle risorse destinate annualmente al trattamento accessorio del personale, anche di livello dirigenziale, ... non può superare il corrispondente importo determinato per l'anno 2016".</a:t>
            </a:r>
          </a:p>
          <a:p>
            <a:pPr marL="0" indent="0">
              <a:buNone/>
            </a:pPr>
            <a:r>
              <a:rPr lang="it-IT" sz="3400" i="1" kern="0" dirty="0">
                <a:latin typeface="Garamond" panose="02020404030301010803" pitchFamily="18" charset="0"/>
                <a:ea typeface="Times New Roman" panose="02020603050405020304" pitchFamily="18" charset="0"/>
                <a:cs typeface="Times New Roman" panose="02020603050405020304" pitchFamily="18" charset="0"/>
              </a:rPr>
              <a:t>La norma non fa riferimento ai "fondi" e quindi ricomprende ogni emolumento che </a:t>
            </a:r>
            <a:r>
              <a:rPr lang="it-IT" sz="3400" i="1" kern="0" dirty="0">
                <a:solidFill>
                  <a:srgbClr val="FF0000"/>
                </a:solidFill>
                <a:latin typeface="Garamond" panose="02020404030301010803" pitchFamily="18" charset="0"/>
                <a:ea typeface="Times New Roman" panose="02020603050405020304" pitchFamily="18" charset="0"/>
                <a:cs typeface="Times New Roman" panose="02020603050405020304" pitchFamily="18" charset="0"/>
              </a:rPr>
              <a:t>non</a:t>
            </a:r>
            <a:r>
              <a:rPr lang="it-IT" sz="3400" i="1" kern="0" dirty="0">
                <a:latin typeface="Garamond" panose="02020404030301010803" pitchFamily="18" charset="0"/>
                <a:ea typeface="Times New Roman" panose="02020603050405020304" pitchFamily="18" charset="0"/>
                <a:cs typeface="Times New Roman" panose="02020603050405020304" pitchFamily="18" charset="0"/>
              </a:rPr>
              <a:t> sia riconducibile al trattamento fondamentale, a prescindere dal fatto che la relativa disciplina sia demandata alla contrattazione decentrata.</a:t>
            </a:r>
          </a:p>
          <a:p>
            <a:pPr marL="0" indent="0">
              <a:buNone/>
            </a:pPr>
            <a:r>
              <a:rPr lang="it-IT" sz="3400" i="1" kern="0" dirty="0">
                <a:latin typeface="Garamond" panose="02020404030301010803" pitchFamily="18" charset="0"/>
                <a:ea typeface="Times New Roman" panose="02020603050405020304" pitchFamily="18" charset="0"/>
                <a:cs typeface="Times New Roman" panose="02020603050405020304" pitchFamily="18" charset="0"/>
              </a:rPr>
              <a:t>Nel predetto limite ricade, pertanto, anche la retribuzione di posizione e di risultato degli apicali degli enti senza dirigenza (il cui fondo non è contrattualizzato).</a:t>
            </a:r>
            <a:endParaRPr lang="it-IT" sz="3400" i="1" kern="0" dirty="0">
              <a:effectLst/>
              <a:latin typeface="Garamond" panose="020204040303010108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31487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i="1" dirty="0">
                <a:solidFill>
                  <a:srgbClr val="FF0000"/>
                </a:solidFill>
                <a:latin typeface="Garamond" pitchFamily="18" charset="0"/>
              </a:rPr>
              <a:t>6.12</a:t>
            </a:r>
            <a:r>
              <a:rPr lang="it-IT" b="1" i="1" dirty="0">
                <a:solidFill>
                  <a:srgbClr val="FF0000"/>
                </a:solidFill>
                <a:latin typeface="Garamond" pitchFamily="18" charset="0"/>
              </a:rPr>
              <a:t> - Il controllo trasversale</a:t>
            </a:r>
          </a:p>
        </p:txBody>
      </p:sp>
      <p:sp>
        <p:nvSpPr>
          <p:cNvPr id="3" name="Segnaposto contenuto 2"/>
          <p:cNvSpPr>
            <a:spLocks noGrp="1"/>
          </p:cNvSpPr>
          <p:nvPr>
            <p:ph idx="1"/>
          </p:nvPr>
        </p:nvSpPr>
        <p:spPr>
          <a:xfrm>
            <a:off x="457200" y="1600200"/>
            <a:ext cx="8229600" cy="4781128"/>
          </a:xfrm>
        </p:spPr>
        <p:txBody>
          <a:bodyPr>
            <a:normAutofit/>
          </a:bodyPr>
          <a:lstStyle/>
          <a:p>
            <a:pPr marL="0" indent="-742950" algn="ctr">
              <a:spcBef>
                <a:spcPts val="0"/>
              </a:spcBef>
              <a:buNone/>
            </a:pPr>
            <a:r>
              <a:rPr lang="it-IT" i="1" dirty="0">
                <a:latin typeface="Garamond" pitchFamily="18" charset="0"/>
              </a:rPr>
              <a:t>I "fondi" soggetti a controllo locale </a:t>
            </a:r>
          </a:p>
          <a:p>
            <a:pPr marL="0" indent="-742950" algn="ctr">
              <a:spcBef>
                <a:spcPts val="600"/>
              </a:spcBef>
              <a:buNone/>
            </a:pPr>
            <a:r>
              <a:rPr lang="it-IT" i="1" dirty="0">
                <a:latin typeface="Garamond" pitchFamily="18" charset="0"/>
              </a:rPr>
              <a:t>enti con la dirigenza                      enti senza dirigenza</a:t>
            </a:r>
          </a:p>
          <a:p>
            <a:pPr marL="0" indent="-742950" algn="ctr">
              <a:buNone/>
            </a:pPr>
            <a:endParaRPr lang="it-IT" sz="5400" i="1" dirty="0">
              <a:latin typeface="Garamond" pitchFamily="18" charset="0"/>
            </a:endParaRPr>
          </a:p>
        </p:txBody>
      </p:sp>
      <p:sp>
        <p:nvSpPr>
          <p:cNvPr id="4" name="Rettangolo con angoli arrotondati 3">
            <a:extLst>
              <a:ext uri="{FF2B5EF4-FFF2-40B4-BE49-F238E27FC236}">
                <a16:creationId xmlns:a16="http://schemas.microsoft.com/office/drawing/2014/main" id="{4211D2F0-AC20-0782-9E9E-EDC2C4BA5571}"/>
              </a:ext>
            </a:extLst>
          </p:cNvPr>
          <p:cNvSpPr/>
          <p:nvPr/>
        </p:nvSpPr>
        <p:spPr>
          <a:xfrm>
            <a:off x="7030616" y="2793300"/>
            <a:ext cx="1656184" cy="2003851"/>
          </a:xfrm>
          <a:prstGeom prst="roundRect">
            <a:avLst/>
          </a:prstGeom>
          <a:solidFill>
            <a:srgbClr val="92D050"/>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Fondo non  contrattuale per la retribuzione di posizione e di risultato degli apicali</a:t>
            </a:r>
          </a:p>
        </p:txBody>
      </p:sp>
      <p:sp>
        <p:nvSpPr>
          <p:cNvPr id="5" name="Rettangolo con angoli arrotondati 4">
            <a:extLst>
              <a:ext uri="{FF2B5EF4-FFF2-40B4-BE49-F238E27FC236}">
                <a16:creationId xmlns:a16="http://schemas.microsoft.com/office/drawing/2014/main" id="{CD94DEE2-FB12-205C-A050-CB4E28CAD0E0}"/>
              </a:ext>
            </a:extLst>
          </p:cNvPr>
          <p:cNvSpPr/>
          <p:nvPr/>
        </p:nvSpPr>
        <p:spPr>
          <a:xfrm>
            <a:off x="2783565" y="2763475"/>
            <a:ext cx="1584176" cy="2003851"/>
          </a:xfrm>
          <a:prstGeom prst="roundRect">
            <a:avLst/>
          </a:prstGeom>
          <a:solidFill>
            <a:srgbClr val="FFFF00"/>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Fondo CCID risorse decentrate trattamento accessorio del personale non dirigente</a:t>
            </a:r>
          </a:p>
        </p:txBody>
      </p:sp>
      <p:sp>
        <p:nvSpPr>
          <p:cNvPr id="11" name="Ovale 10">
            <a:extLst>
              <a:ext uri="{FF2B5EF4-FFF2-40B4-BE49-F238E27FC236}">
                <a16:creationId xmlns:a16="http://schemas.microsoft.com/office/drawing/2014/main" id="{28B7F2DD-57A5-B681-8DFB-2DFED3EA1771}"/>
              </a:ext>
            </a:extLst>
          </p:cNvPr>
          <p:cNvSpPr/>
          <p:nvPr/>
        </p:nvSpPr>
        <p:spPr>
          <a:xfrm>
            <a:off x="3635896" y="4938556"/>
            <a:ext cx="2304256" cy="1257003"/>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Organo di revisione contabile</a:t>
            </a:r>
          </a:p>
        </p:txBody>
      </p:sp>
      <p:sp>
        <p:nvSpPr>
          <p:cNvPr id="7" name="Freccia a sinistra 6">
            <a:extLst>
              <a:ext uri="{FF2B5EF4-FFF2-40B4-BE49-F238E27FC236}">
                <a16:creationId xmlns:a16="http://schemas.microsoft.com/office/drawing/2014/main" id="{98BFFBE2-A1FC-CC7C-C3B6-AB9FAF4E334B}"/>
              </a:ext>
            </a:extLst>
          </p:cNvPr>
          <p:cNvSpPr/>
          <p:nvPr/>
        </p:nvSpPr>
        <p:spPr>
          <a:xfrm rot="13182393">
            <a:off x="3419872" y="4943884"/>
            <a:ext cx="432048" cy="253497"/>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con angoli arrotondati 5">
            <a:extLst>
              <a:ext uri="{FF2B5EF4-FFF2-40B4-BE49-F238E27FC236}">
                <a16:creationId xmlns:a16="http://schemas.microsoft.com/office/drawing/2014/main" id="{245B92EB-3378-BCBD-8FAD-8BAF6C894D56}"/>
              </a:ext>
            </a:extLst>
          </p:cNvPr>
          <p:cNvSpPr/>
          <p:nvPr/>
        </p:nvSpPr>
        <p:spPr>
          <a:xfrm>
            <a:off x="5292080" y="2793300"/>
            <a:ext cx="1584176" cy="2003851"/>
          </a:xfrm>
          <a:prstGeom prst="roundRect">
            <a:avLst/>
          </a:prstGeom>
          <a:solidFill>
            <a:srgbClr val="FFFF00"/>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Fondo CCID risorse decentrate trattamento accessorio del personale non dirigente</a:t>
            </a:r>
          </a:p>
        </p:txBody>
      </p:sp>
      <p:sp>
        <p:nvSpPr>
          <p:cNvPr id="8" name="Rettangolo con angoli arrotondati 7">
            <a:extLst>
              <a:ext uri="{FF2B5EF4-FFF2-40B4-BE49-F238E27FC236}">
                <a16:creationId xmlns:a16="http://schemas.microsoft.com/office/drawing/2014/main" id="{501657A1-D93C-BEA9-6FB7-8309830B8451}"/>
              </a:ext>
            </a:extLst>
          </p:cNvPr>
          <p:cNvSpPr/>
          <p:nvPr/>
        </p:nvSpPr>
        <p:spPr>
          <a:xfrm>
            <a:off x="961358" y="2780928"/>
            <a:ext cx="1656184" cy="2003851"/>
          </a:xfrm>
          <a:prstGeom prst="roundRect">
            <a:avLst/>
          </a:prstGeom>
          <a:solidFill>
            <a:schemeClr val="tx2">
              <a:lumMod val="20000"/>
              <a:lumOff val="80000"/>
            </a:schemeClr>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it-IT" dirty="0">
                <a:solidFill>
                  <a:schemeClr val="tx1"/>
                </a:solidFill>
                <a:latin typeface="Garamond" panose="02020404030301010803" pitchFamily="18" charset="0"/>
              </a:rPr>
              <a:t>Fondo CCID per la retribuzione di posizione e di risultato dei dirigenti</a:t>
            </a:r>
          </a:p>
        </p:txBody>
      </p:sp>
      <p:sp>
        <p:nvSpPr>
          <p:cNvPr id="10" name="Freccia a sinistra 9">
            <a:extLst>
              <a:ext uri="{FF2B5EF4-FFF2-40B4-BE49-F238E27FC236}">
                <a16:creationId xmlns:a16="http://schemas.microsoft.com/office/drawing/2014/main" id="{F091D0A1-95BE-BE9A-2FDD-237A6CF567F2}"/>
              </a:ext>
            </a:extLst>
          </p:cNvPr>
          <p:cNvSpPr/>
          <p:nvPr/>
        </p:nvSpPr>
        <p:spPr>
          <a:xfrm rot="19078756">
            <a:off x="5724127" y="4920126"/>
            <a:ext cx="432048" cy="253497"/>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curva 11">
            <a:extLst>
              <a:ext uri="{FF2B5EF4-FFF2-40B4-BE49-F238E27FC236}">
                <a16:creationId xmlns:a16="http://schemas.microsoft.com/office/drawing/2014/main" id="{2E805BD8-0439-3CE4-0627-D55DDE676431}"/>
              </a:ext>
            </a:extLst>
          </p:cNvPr>
          <p:cNvSpPr/>
          <p:nvPr/>
        </p:nvSpPr>
        <p:spPr>
          <a:xfrm flipV="1">
            <a:off x="1875753" y="5002230"/>
            <a:ext cx="1224136" cy="432048"/>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5" name="Freccia curva 14">
            <a:extLst>
              <a:ext uri="{FF2B5EF4-FFF2-40B4-BE49-F238E27FC236}">
                <a16:creationId xmlns:a16="http://schemas.microsoft.com/office/drawing/2014/main" id="{0E3CD332-7120-DA58-45C4-F618889EA13B}"/>
              </a:ext>
            </a:extLst>
          </p:cNvPr>
          <p:cNvSpPr/>
          <p:nvPr/>
        </p:nvSpPr>
        <p:spPr>
          <a:xfrm rot="10800000">
            <a:off x="6418548" y="4978100"/>
            <a:ext cx="1224136" cy="456178"/>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Ordinamento 8">
            <a:extLst>
              <a:ext uri="{FF2B5EF4-FFF2-40B4-BE49-F238E27FC236}">
                <a16:creationId xmlns:a16="http://schemas.microsoft.com/office/drawing/2014/main" id="{7B606141-7A55-FE4B-4E1C-452627ACFDC6}"/>
              </a:ext>
            </a:extLst>
          </p:cNvPr>
          <p:cNvSpPr/>
          <p:nvPr/>
        </p:nvSpPr>
        <p:spPr>
          <a:xfrm>
            <a:off x="4788024" y="2492896"/>
            <a:ext cx="155883" cy="2259891"/>
          </a:xfrm>
          <a:prstGeom prst="flowChartSor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9707549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r>
              <a:rPr lang="it-IT" sz="3200" b="1" i="1" dirty="0">
                <a:solidFill>
                  <a:srgbClr val="FF0000"/>
                </a:solidFill>
                <a:latin typeface="Garamond" pitchFamily="18" charset="0"/>
              </a:rPr>
              <a:t>6.13</a:t>
            </a:r>
            <a:r>
              <a:rPr lang="it-IT" b="1" i="1" dirty="0">
                <a:solidFill>
                  <a:srgbClr val="FF0000"/>
                </a:solidFill>
                <a:latin typeface="Garamond" pitchFamily="18" charset="0"/>
              </a:rPr>
              <a:t> - Il controllo trasversale</a:t>
            </a:r>
          </a:p>
        </p:txBody>
      </p:sp>
      <p:sp>
        <p:nvSpPr>
          <p:cNvPr id="3" name="Segnaposto contenuto 2"/>
          <p:cNvSpPr>
            <a:spLocks noGrp="1"/>
          </p:cNvSpPr>
          <p:nvPr>
            <p:ph idx="1"/>
          </p:nvPr>
        </p:nvSpPr>
        <p:spPr>
          <a:xfrm>
            <a:off x="457200" y="1124744"/>
            <a:ext cx="8229600" cy="5001419"/>
          </a:xfrm>
        </p:spPr>
        <p:txBody>
          <a:bodyPr>
            <a:normAutofit fontScale="92500" lnSpcReduction="10000"/>
          </a:bodyPr>
          <a:lstStyle/>
          <a:p>
            <a:pPr marL="0" indent="0">
              <a:buNone/>
            </a:pPr>
            <a:r>
              <a:rPr lang="it-IT" sz="3400" i="1" dirty="0">
                <a:latin typeface="Garamond" panose="02020404030301010803" pitchFamily="18" charset="0"/>
              </a:rPr>
              <a:t>Con l'art. 33, comma 1-bis, del DL 30 aprile 2019, n. 34, il legislatore ha introdotto una variante al limite di cui all'art. 23 del d.lgs. n. 75 del 2017, stabilendo che questo sia aumentato o diminuito in relazione alla variazione della consistenza del personale in servizio alla data del 31 dicembre 2018.</a:t>
            </a:r>
            <a:br>
              <a:rPr lang="it-IT" sz="3400" i="1" dirty="0">
                <a:latin typeface="Garamond" panose="02020404030301010803" pitchFamily="18" charset="0"/>
              </a:rPr>
            </a:br>
            <a:r>
              <a:rPr lang="it-IT" sz="3400" i="1" kern="0" dirty="0">
                <a:latin typeface="Garamond" panose="02020404030301010803" pitchFamily="18" charset="0"/>
                <a:ea typeface="Times New Roman" panose="02020603050405020304" pitchFamily="18" charset="0"/>
                <a:cs typeface="Times New Roman" panose="02020603050405020304" pitchFamily="18" charset="0"/>
              </a:rPr>
              <a:t>La norma fa espressamente riferimento sia "fondi" che all'ammontare delle risorse per la retribuzione di posizione e di risultato.</a:t>
            </a:r>
          </a:p>
          <a:p>
            <a:pPr marL="0" indent="0">
              <a:buNone/>
            </a:pPr>
            <a:r>
              <a:rPr lang="it-IT" sz="3400" i="1" kern="0" dirty="0">
                <a:effectLst/>
                <a:latin typeface="Garamond" panose="02020404030301010803" pitchFamily="18" charset="0"/>
                <a:ea typeface="Times New Roman" panose="02020603050405020304" pitchFamily="18" charset="0"/>
                <a:cs typeface="Times New Roman" panose="02020603050405020304" pitchFamily="18" charset="0"/>
              </a:rPr>
              <a:t>Questi limiti trovano applicazione a </a:t>
            </a:r>
            <a:r>
              <a:rPr lang="it-IT" sz="3400" i="1" kern="0" dirty="0" err="1">
                <a:effectLst/>
                <a:latin typeface="Garamond" panose="02020404030301010803" pitchFamily="18" charset="0"/>
                <a:ea typeface="Times New Roman" panose="02020603050405020304" pitchFamily="18" charset="0"/>
                <a:cs typeface="Times New Roman" panose="02020603050405020304" pitchFamily="18" charset="0"/>
              </a:rPr>
              <a:t>pie'</a:t>
            </a:r>
            <a:r>
              <a:rPr lang="it-IT" sz="3400" i="1" kern="0" dirty="0">
                <a:effectLst/>
                <a:latin typeface="Garamond" panose="02020404030301010803" pitchFamily="18" charset="0"/>
                <a:ea typeface="Times New Roman" panose="02020603050405020304" pitchFamily="18" charset="0"/>
                <a:cs typeface="Times New Roman" panose="02020603050405020304" pitchFamily="18" charset="0"/>
              </a:rPr>
              <a:t> di lista, in fase di costituzione dei singoli "fondi".</a:t>
            </a:r>
          </a:p>
        </p:txBody>
      </p:sp>
    </p:spTree>
    <p:extLst>
      <p:ext uri="{BB962C8B-B14F-4D97-AF65-F5344CB8AC3E}">
        <p14:creationId xmlns:p14="http://schemas.microsoft.com/office/powerpoint/2010/main" val="27713023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524000" y="1988840"/>
            <a:ext cx="6400800" cy="2158336"/>
          </a:xfrm>
        </p:spPr>
        <p:txBody>
          <a:bodyPr>
            <a:normAutofit/>
          </a:bodyPr>
          <a:lstStyle/>
          <a:p>
            <a:r>
              <a:rPr lang="it-IT" b="1" i="1" dirty="0">
                <a:solidFill>
                  <a:srgbClr val="002060"/>
                </a:solidFill>
                <a:latin typeface="Garamond" pitchFamily="18" charset="0"/>
              </a:rPr>
              <a:t>Modulo 7</a:t>
            </a:r>
          </a:p>
          <a:p>
            <a:r>
              <a:rPr lang="it-IT" b="1" i="1" dirty="0">
                <a:solidFill>
                  <a:srgbClr val="002060"/>
                </a:solidFill>
                <a:latin typeface="Garamond" pitchFamily="18" charset="0"/>
              </a:rPr>
              <a:t>Il controllo analitico</a:t>
            </a:r>
          </a:p>
          <a:p>
            <a:r>
              <a:rPr lang="it-IT" b="1" i="1" dirty="0">
                <a:solidFill>
                  <a:srgbClr val="002060"/>
                </a:solidFill>
                <a:latin typeface="Garamond" pitchFamily="18" charset="0"/>
              </a:rPr>
              <a:t>(conclusioni).</a:t>
            </a:r>
          </a:p>
        </p:txBody>
      </p:sp>
      <p:sp>
        <p:nvSpPr>
          <p:cNvPr id="4" name="Sottotitolo 2">
            <a:extLst>
              <a:ext uri="{FF2B5EF4-FFF2-40B4-BE49-F238E27FC236}">
                <a16:creationId xmlns:a16="http://schemas.microsoft.com/office/drawing/2014/main" id="{733141AA-7F4E-D850-FBDA-EBBE652748AE}"/>
              </a:ext>
            </a:extLst>
          </p:cNvPr>
          <p:cNvSpPr txBox="1">
            <a:spLocks/>
          </p:cNvSpPr>
          <p:nvPr/>
        </p:nvSpPr>
        <p:spPr>
          <a:xfrm>
            <a:off x="1524000" y="2198385"/>
            <a:ext cx="6400800" cy="4469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it-IT" sz="1800" b="1" i="1" dirty="0">
              <a:latin typeface="Garamond" pitchFamily="18" charset="0"/>
            </a:endParaRPr>
          </a:p>
        </p:txBody>
      </p:sp>
    </p:spTree>
    <p:extLst>
      <p:ext uri="{BB962C8B-B14F-4D97-AF65-F5344CB8AC3E}">
        <p14:creationId xmlns:p14="http://schemas.microsoft.com/office/powerpoint/2010/main" val="223246879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r>
              <a:rPr lang="it-IT" sz="3200" b="1" i="1" dirty="0">
                <a:solidFill>
                  <a:srgbClr val="002060"/>
                </a:solidFill>
                <a:latin typeface="Garamond" pitchFamily="18" charset="0"/>
              </a:rPr>
              <a:t>7.1</a:t>
            </a:r>
            <a:r>
              <a:rPr lang="it-IT" b="1" i="1" dirty="0">
                <a:solidFill>
                  <a:srgbClr val="002060"/>
                </a:solidFill>
                <a:latin typeface="Garamond" pitchFamily="18" charset="0"/>
              </a:rPr>
              <a:t> - Fondi e trattamento accessorio</a:t>
            </a:r>
          </a:p>
        </p:txBody>
      </p:sp>
      <p:sp>
        <p:nvSpPr>
          <p:cNvPr id="3" name="Segnaposto contenuto 2"/>
          <p:cNvSpPr>
            <a:spLocks noGrp="1"/>
          </p:cNvSpPr>
          <p:nvPr>
            <p:ph idx="1"/>
          </p:nvPr>
        </p:nvSpPr>
        <p:spPr>
          <a:xfrm>
            <a:off x="457200" y="1124744"/>
            <a:ext cx="8229600" cy="5001419"/>
          </a:xfrm>
        </p:spPr>
        <p:txBody>
          <a:bodyPr>
            <a:normAutofit fontScale="85000" lnSpcReduction="20000"/>
          </a:bodyPr>
          <a:lstStyle/>
          <a:p>
            <a:pPr marL="0" indent="0">
              <a:buNone/>
            </a:pPr>
            <a:r>
              <a:rPr lang="it-IT" sz="3600" i="1" dirty="0">
                <a:latin typeface="Garamond" pitchFamily="18" charset="0"/>
              </a:rPr>
              <a:t>Per tutte le categorie di personale (dirigenti e non) il controllo demandato all'organo di revisione contabile deve verificare la compatibilità dei "costi" della contrattazione decentrata, sia nell'ammontare della spesa che nella modalità di utilizzo dei relativi istituti, con riferimento:</a:t>
            </a:r>
          </a:p>
          <a:p>
            <a:pPr marL="354013" indent="-354013">
              <a:buAutoNum type="alphaLcParenR"/>
            </a:pPr>
            <a:r>
              <a:rPr lang="it-IT" sz="3600" i="1" dirty="0">
                <a:latin typeface="Garamond" pitchFamily="18" charset="0"/>
              </a:rPr>
              <a:t>alle norme della contrattazione collettiva di 1° livello (CCNL);</a:t>
            </a:r>
          </a:p>
          <a:p>
            <a:pPr marL="354013" indent="-354013">
              <a:buAutoNum type="alphaLcParenR"/>
            </a:pPr>
            <a:r>
              <a:rPr lang="it-IT" sz="3600" i="1" dirty="0">
                <a:latin typeface="Garamond" pitchFamily="18" charset="0"/>
              </a:rPr>
              <a:t>alle norme di legge che pongono limiti di spesa (d.lgs. n. 75/2017, DL n. 34/2019);</a:t>
            </a:r>
          </a:p>
          <a:p>
            <a:pPr marL="0" indent="0">
              <a:buNone/>
            </a:pPr>
            <a:r>
              <a:rPr lang="it-IT" sz="3600" i="1" dirty="0">
                <a:latin typeface="Garamond" pitchFamily="18" charset="0"/>
              </a:rPr>
              <a:t>ed estendendo il controllo - negli enti senza dirigenza - anche ad istituti economici non finanziati con il fondo per le risorse decentrate.</a:t>
            </a:r>
          </a:p>
        </p:txBody>
      </p:sp>
    </p:spTree>
    <p:extLst>
      <p:ext uri="{BB962C8B-B14F-4D97-AF65-F5344CB8AC3E}">
        <p14:creationId xmlns:p14="http://schemas.microsoft.com/office/powerpoint/2010/main" val="20225100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r>
              <a:rPr lang="it-IT" sz="3200" b="1" i="1" dirty="0">
                <a:solidFill>
                  <a:srgbClr val="002060"/>
                </a:solidFill>
                <a:latin typeface="Garamond" pitchFamily="18" charset="0"/>
              </a:rPr>
              <a:t>7.2</a:t>
            </a:r>
            <a:r>
              <a:rPr lang="it-IT" b="1" i="1" dirty="0">
                <a:solidFill>
                  <a:srgbClr val="002060"/>
                </a:solidFill>
                <a:latin typeface="Garamond" pitchFamily="18" charset="0"/>
              </a:rPr>
              <a:t> - Fondi e trattamento accessorio</a:t>
            </a:r>
          </a:p>
        </p:txBody>
      </p:sp>
      <p:sp>
        <p:nvSpPr>
          <p:cNvPr id="3" name="Segnaposto contenuto 2"/>
          <p:cNvSpPr>
            <a:spLocks noGrp="1"/>
          </p:cNvSpPr>
          <p:nvPr>
            <p:ph idx="1"/>
          </p:nvPr>
        </p:nvSpPr>
        <p:spPr>
          <a:xfrm>
            <a:off x="457200" y="1124744"/>
            <a:ext cx="8229600" cy="5001419"/>
          </a:xfrm>
        </p:spPr>
        <p:txBody>
          <a:bodyPr>
            <a:normAutofit fontScale="70000" lnSpcReduction="20000"/>
          </a:bodyPr>
          <a:lstStyle/>
          <a:p>
            <a:pPr marL="0" indent="0">
              <a:buNone/>
            </a:pPr>
            <a:r>
              <a:rPr lang="it-IT" sz="3600" i="1" dirty="0">
                <a:latin typeface="Garamond" pitchFamily="18" charset="0"/>
              </a:rPr>
              <a:t>Relativamente al fondo per le risorse decentrate per il personale non dirigente, si considera che questo è composto da:</a:t>
            </a:r>
          </a:p>
          <a:p>
            <a:pPr marL="354013" indent="-354013">
              <a:buAutoNum type="alphaLcParenR"/>
            </a:pPr>
            <a:r>
              <a:rPr lang="it-IT" sz="3600" i="1" dirty="0">
                <a:latin typeface="Garamond" pitchFamily="18" charset="0"/>
              </a:rPr>
              <a:t>una parte stabile, a sua volta costituita da un importo consolidato </a:t>
            </a:r>
            <a:r>
              <a:rPr lang="it-IT" sz="3600" i="1">
                <a:latin typeface="Garamond" pitchFamily="18" charset="0"/>
              </a:rPr>
              <a:t>(soggetto </a:t>
            </a:r>
            <a:r>
              <a:rPr lang="it-IT" sz="3600" i="1" dirty="0">
                <a:latin typeface="Garamond" pitchFamily="18" charset="0"/>
              </a:rPr>
              <a:t>ai limiti del d.lgs. n. 75/2017) cui si aggiungono gli incrementi contrattuali (CCNL) non soggetti a limiti; le somme della parte stabile non utilizzate vanno ad incrementare la parte variabile del fondo dell'anno successivo;</a:t>
            </a:r>
          </a:p>
          <a:p>
            <a:pPr marL="354013" indent="-354013">
              <a:buAutoNum type="alphaLcParenR"/>
            </a:pPr>
            <a:r>
              <a:rPr lang="it-IT" sz="3600" i="1" dirty="0">
                <a:latin typeface="Garamond" pitchFamily="18" charset="0"/>
              </a:rPr>
              <a:t>una parte variabile, rideterminata di anno in anno, cui si aggiungono gli incrementi contrattuali (CCNL) e le somme della parte stabile non utilizzate nell'anno precedente, quindi non soggette a limiti; le somme della parte variabile non utilizzate non vengono riassegnate all'anno successivo e costituiscono economia di bilancio.</a:t>
            </a:r>
          </a:p>
          <a:p>
            <a:pPr marL="0" indent="0">
              <a:buNone/>
            </a:pPr>
            <a:r>
              <a:rPr lang="it-IT" sz="3600" i="1" dirty="0">
                <a:latin typeface="Garamond" pitchFamily="18" charset="0"/>
              </a:rPr>
              <a:t>L'ammontare del fondo nel suo complesso è incrementato o diminuito secondo il criterio di cui all'art. 33, comma 1-bis, del DL n. 34 del 2019.</a:t>
            </a:r>
          </a:p>
        </p:txBody>
      </p:sp>
    </p:spTree>
    <p:extLst>
      <p:ext uri="{BB962C8B-B14F-4D97-AF65-F5344CB8AC3E}">
        <p14:creationId xmlns:p14="http://schemas.microsoft.com/office/powerpoint/2010/main" val="12865461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r>
              <a:rPr lang="it-IT" sz="3200" b="1" i="1" dirty="0">
                <a:solidFill>
                  <a:srgbClr val="002060"/>
                </a:solidFill>
                <a:latin typeface="Garamond" pitchFamily="18" charset="0"/>
              </a:rPr>
              <a:t>7.3</a:t>
            </a:r>
            <a:r>
              <a:rPr lang="it-IT" b="1" i="1" dirty="0">
                <a:solidFill>
                  <a:srgbClr val="002060"/>
                </a:solidFill>
                <a:latin typeface="Garamond" pitchFamily="18" charset="0"/>
              </a:rPr>
              <a:t> - Fondi e trattamento accessorio</a:t>
            </a:r>
          </a:p>
        </p:txBody>
      </p:sp>
      <p:sp>
        <p:nvSpPr>
          <p:cNvPr id="3" name="Segnaposto contenuto 2"/>
          <p:cNvSpPr>
            <a:spLocks noGrp="1"/>
          </p:cNvSpPr>
          <p:nvPr>
            <p:ph idx="1"/>
          </p:nvPr>
        </p:nvSpPr>
        <p:spPr>
          <a:xfrm>
            <a:off x="457200" y="1124744"/>
            <a:ext cx="8229600" cy="5001419"/>
          </a:xfrm>
        </p:spPr>
        <p:txBody>
          <a:bodyPr>
            <a:normAutofit fontScale="62500" lnSpcReduction="20000"/>
          </a:bodyPr>
          <a:lstStyle/>
          <a:p>
            <a:pPr marL="0" indent="0">
              <a:buNone/>
            </a:pPr>
            <a:r>
              <a:rPr lang="it-IT" sz="3600" i="1" dirty="0">
                <a:latin typeface="Garamond" pitchFamily="18" charset="0"/>
              </a:rPr>
              <a:t>In conclusione, la funzione di controllo demandata all'organo di revisione contabile va esperita con riferimento a:</a:t>
            </a:r>
          </a:p>
          <a:p>
            <a:pPr marL="354013" indent="-354013">
              <a:buAutoNum type="alphaLcParenR"/>
            </a:pPr>
            <a:r>
              <a:rPr lang="it-IT" sz="3600" i="1" dirty="0">
                <a:latin typeface="Garamond" pitchFamily="18" charset="0"/>
              </a:rPr>
              <a:t>contratto decentrato (CCID) della dirigenza, per gli enti con la dirigenza, relativamente agli istituti economici regolamentati con il CCID parte normativa ed alla costituzione del fondo per la retribuzione di posizione e di risultato dei dirigenti tenendo conto dei limiti di legge nonché delle ipotesi di incremento previste dalla legge in aggiunta a quelli contrattuali;</a:t>
            </a:r>
          </a:p>
          <a:p>
            <a:pPr marL="354013" indent="-354013">
              <a:buFont typeface="Arial" pitchFamily="34" charset="0"/>
              <a:buAutoNum type="alphaLcParenR"/>
            </a:pPr>
            <a:r>
              <a:rPr lang="it-IT" sz="3600" i="1" dirty="0">
                <a:latin typeface="Garamond" pitchFamily="18" charset="0"/>
              </a:rPr>
              <a:t>contratto decentrato (CCID) del personale di livello non dirigenziale, in tutti gli enti, relativamente agli istituti economici regolamentati con il CCID parte normativa ed alla costituzione del fondo per le risorse decentrate, nelle sue varie componenti e tenendo conto dei limiti di legge nonché delle ipotesi di incremento previste dalla legge in aggiunta a quelli contrattuali;</a:t>
            </a:r>
          </a:p>
          <a:p>
            <a:pPr marL="354013" indent="-354013">
              <a:buAutoNum type="alphaLcParenR"/>
            </a:pPr>
            <a:r>
              <a:rPr lang="it-IT" sz="3600" i="1" dirty="0">
                <a:latin typeface="Garamond" pitchFamily="18" charset="0"/>
              </a:rPr>
              <a:t>fondo per la remunerazione della retribuzione di posizione e di risultato dei responsabili apicali negli enti senza dirigenti, sempre tenendo conto dei limiti di legge e delle ipotesi di incremento previste dalla legge in aggiunta a quelli contrattuali.</a:t>
            </a:r>
          </a:p>
        </p:txBody>
      </p:sp>
    </p:spTree>
    <p:extLst>
      <p:ext uri="{BB962C8B-B14F-4D97-AF65-F5344CB8AC3E}">
        <p14:creationId xmlns:p14="http://schemas.microsoft.com/office/powerpoint/2010/main" val="4167275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3200" b="1" i="1" dirty="0">
                <a:latin typeface="Garamond" pitchFamily="18" charset="0"/>
              </a:rPr>
              <a:t>7. Presupposti</a:t>
            </a:r>
            <a:endParaRPr lang="it-IT" b="1" i="1" dirty="0">
              <a:latin typeface="Garamond" pitchFamily="18" charset="0"/>
            </a:endParaRPr>
          </a:p>
        </p:txBody>
      </p:sp>
      <p:sp>
        <p:nvSpPr>
          <p:cNvPr id="3" name="Segnaposto contenuto 2"/>
          <p:cNvSpPr>
            <a:spLocks noGrp="1"/>
          </p:cNvSpPr>
          <p:nvPr>
            <p:ph idx="1"/>
          </p:nvPr>
        </p:nvSpPr>
        <p:spPr>
          <a:xfrm>
            <a:off x="457200" y="1124744"/>
            <a:ext cx="8229600" cy="5001419"/>
          </a:xfrm>
        </p:spPr>
        <p:txBody>
          <a:bodyPr>
            <a:normAutofit/>
          </a:bodyPr>
          <a:lstStyle/>
          <a:p>
            <a:pPr marL="0" indent="0">
              <a:buNone/>
            </a:pPr>
            <a:r>
              <a:rPr lang="it-IT" sz="3200" i="1" dirty="0">
                <a:latin typeface="Garamond" pitchFamily="18" charset="0"/>
              </a:rPr>
              <a:t>Per esercitare il controllo sugli atti della contrattazione integrativa decentrata (o aziendale) occorre quindi conoscere:</a:t>
            </a:r>
          </a:p>
          <a:p>
            <a:pPr>
              <a:buSzPct val="60000"/>
            </a:pPr>
            <a:r>
              <a:rPr lang="it-IT" sz="3200" i="1" kern="100" dirty="0">
                <a:effectLst/>
                <a:latin typeface="Garamond" panose="02020404030301010803" pitchFamily="18" charset="0"/>
                <a:ea typeface="Calibri" panose="020F0502020204030204" pitchFamily="34" charset="0"/>
                <a:cs typeface="Times New Roman" panose="02020603050405020304" pitchFamily="18" charset="0"/>
              </a:rPr>
              <a:t>la natura degli atti sottoposti a controllo;</a:t>
            </a:r>
          </a:p>
          <a:p>
            <a:pPr>
              <a:buSzPct val="60000"/>
            </a:pPr>
            <a:r>
              <a:rPr lang="it-IT" i="1" kern="100" dirty="0">
                <a:latin typeface="Garamond" panose="02020404030301010803" pitchFamily="18" charset="0"/>
                <a:ea typeface="Calibri" panose="020F0502020204030204" pitchFamily="34" charset="0"/>
                <a:cs typeface="Times New Roman" panose="02020603050405020304" pitchFamily="18" charset="0"/>
              </a:rPr>
              <a:t>l'ambito di competenza degli atti </a:t>
            </a:r>
            <a:r>
              <a:rPr lang="it-IT" sz="3200" i="1" kern="100" dirty="0">
                <a:effectLst/>
                <a:latin typeface="Garamond" panose="02020404030301010803" pitchFamily="18" charset="0"/>
                <a:ea typeface="Calibri" panose="020F0502020204030204" pitchFamily="34" charset="0"/>
                <a:cs typeface="Times New Roman" panose="02020603050405020304" pitchFamily="18" charset="0"/>
              </a:rPr>
              <a:t>sottoposti a controllo;</a:t>
            </a:r>
          </a:p>
          <a:p>
            <a:pPr>
              <a:buSzPct val="60000"/>
            </a:pPr>
            <a:r>
              <a:rPr lang="it-IT" i="1" kern="100" dirty="0">
                <a:latin typeface="Garamond" panose="02020404030301010803" pitchFamily="18" charset="0"/>
                <a:ea typeface="Calibri" panose="020F0502020204030204" pitchFamily="34" charset="0"/>
                <a:cs typeface="Times New Roman" panose="02020603050405020304" pitchFamily="18" charset="0"/>
              </a:rPr>
              <a:t>gli istituti giuridici di natura economica oggetto di contrattazione integrativa;</a:t>
            </a:r>
          </a:p>
          <a:p>
            <a:pPr>
              <a:buSzPct val="60000"/>
            </a:pPr>
            <a:r>
              <a:rPr lang="it-IT" sz="3200" i="1" kern="100" dirty="0">
                <a:effectLst/>
                <a:latin typeface="Garamond" panose="02020404030301010803" pitchFamily="18" charset="0"/>
                <a:ea typeface="Calibri" panose="020F0502020204030204" pitchFamily="34" charset="0"/>
                <a:cs typeface="Times New Roman" panose="02020603050405020304" pitchFamily="18" charset="0"/>
              </a:rPr>
              <a:t>la composizione delle risorse economiche destinate alla contrattazione integrativa;</a:t>
            </a:r>
          </a:p>
          <a:p>
            <a:pPr>
              <a:buSzPct val="60000"/>
            </a:pPr>
            <a:r>
              <a:rPr lang="it-IT" i="1" kern="100" dirty="0">
                <a:latin typeface="Garamond" panose="02020404030301010803" pitchFamily="18" charset="0"/>
                <a:ea typeface="Calibri" panose="020F0502020204030204" pitchFamily="34" charset="0"/>
                <a:cs typeface="Times New Roman" panose="02020603050405020304" pitchFamily="18" charset="0"/>
              </a:rPr>
              <a:t>i limiti di spesa e gli altri vincoli imposti dalla legge.</a:t>
            </a:r>
            <a:endParaRPr lang="it-IT" sz="3200" i="1" kern="100" dirty="0">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6055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524000" y="1988840"/>
            <a:ext cx="6400800" cy="2158336"/>
          </a:xfrm>
        </p:spPr>
        <p:txBody>
          <a:bodyPr>
            <a:normAutofit/>
          </a:bodyPr>
          <a:lstStyle/>
          <a:p>
            <a:r>
              <a:rPr lang="it-IT" b="1" i="1" dirty="0">
                <a:solidFill>
                  <a:srgbClr val="0070C0"/>
                </a:solidFill>
                <a:latin typeface="Garamond" pitchFamily="18" charset="0"/>
              </a:rPr>
              <a:t>Modulo 1</a:t>
            </a:r>
          </a:p>
          <a:p>
            <a:r>
              <a:rPr lang="it-IT" b="1" i="1" dirty="0">
                <a:solidFill>
                  <a:srgbClr val="0070C0"/>
                </a:solidFill>
                <a:latin typeface="Garamond" pitchFamily="18" charset="0"/>
              </a:rPr>
              <a:t>La storia del trattamento economico dei dipendenti degli enti locali in regime pubblicistico.</a:t>
            </a:r>
          </a:p>
        </p:txBody>
      </p:sp>
      <p:sp>
        <p:nvSpPr>
          <p:cNvPr id="4" name="Sottotitolo 2">
            <a:extLst>
              <a:ext uri="{FF2B5EF4-FFF2-40B4-BE49-F238E27FC236}">
                <a16:creationId xmlns:a16="http://schemas.microsoft.com/office/drawing/2014/main" id="{733141AA-7F4E-D850-FBDA-EBBE652748AE}"/>
              </a:ext>
            </a:extLst>
          </p:cNvPr>
          <p:cNvSpPr txBox="1">
            <a:spLocks/>
          </p:cNvSpPr>
          <p:nvPr/>
        </p:nvSpPr>
        <p:spPr>
          <a:xfrm>
            <a:off x="1524000" y="2198385"/>
            <a:ext cx="6400800" cy="4469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it-IT" sz="1800" b="1" i="1" dirty="0">
              <a:latin typeface="Garamond" pitchFamily="18" charset="0"/>
            </a:endParaRPr>
          </a:p>
        </p:txBody>
      </p:sp>
    </p:spTree>
    <p:extLst>
      <p:ext uri="{BB962C8B-B14F-4D97-AF65-F5344CB8AC3E}">
        <p14:creationId xmlns:p14="http://schemas.microsoft.com/office/powerpoint/2010/main" val="349935888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3253</TotalTime>
  <Words>8551</Words>
  <Application>Microsoft Office PowerPoint</Application>
  <PresentationFormat>Presentazione su schermo (4:3)</PresentationFormat>
  <Paragraphs>515</Paragraphs>
  <Slides>77</Slides>
  <Notes>77</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77</vt:i4>
      </vt:variant>
    </vt:vector>
  </HeadingPairs>
  <TitlesOfParts>
    <vt:vector size="81" baseType="lpstr">
      <vt:lpstr>Arial</vt:lpstr>
      <vt:lpstr>Calibri</vt:lpstr>
      <vt:lpstr>Garamond</vt:lpstr>
      <vt:lpstr>Tema di Office</vt:lpstr>
      <vt:lpstr>ODCEC Nola</vt:lpstr>
      <vt:lpstr>1. Presupposti</vt:lpstr>
      <vt:lpstr>2. Presupposti</vt:lpstr>
      <vt:lpstr>3. Presupposti</vt:lpstr>
      <vt:lpstr>4. Presupposti</vt:lpstr>
      <vt:lpstr>5. Presupposti</vt:lpstr>
      <vt:lpstr>6. Presupposti</vt:lpstr>
      <vt:lpstr>7. Presupposti</vt:lpstr>
      <vt:lpstr>Presentazione standard di PowerPoint</vt:lpstr>
      <vt:lpstr>1.1 – Il rapporto di pubblico impiego</vt:lpstr>
      <vt:lpstr>1.2 - Il rapporto di pubblico impiego</vt:lpstr>
      <vt:lpstr>1.3 - Il rapporto di pubblico impiego</vt:lpstr>
      <vt:lpstr>1.4 - Il rapporto di pubblico impiego</vt:lpstr>
      <vt:lpstr>1.5 - Il rapporto di pubblico impiego</vt:lpstr>
      <vt:lpstr>1.6 - Il rapporto di pubblico impiego</vt:lpstr>
      <vt:lpstr>1.7 - Il rapporto di pubblico impiego</vt:lpstr>
      <vt:lpstr>1.8 - Il rapporto di pubblico impiego</vt:lpstr>
      <vt:lpstr>1.9 - Il rapporto di pubblico impiego</vt:lpstr>
      <vt:lpstr>Presentazione standard di PowerPoint</vt:lpstr>
      <vt:lpstr>2.1 - Il regime privatistico</vt:lpstr>
      <vt:lpstr>2.2 - Il regime privatistico</vt:lpstr>
      <vt:lpstr>2.3 - Il regime privatistico</vt:lpstr>
      <vt:lpstr>2.4 - Il regime privatistico</vt:lpstr>
      <vt:lpstr>2.5 - Il regime privatistico</vt:lpstr>
      <vt:lpstr>2.6 - Il regime privatistico</vt:lpstr>
      <vt:lpstr>2.7 - Il regime privatistico</vt:lpstr>
      <vt:lpstr>Presentazione standard di PowerPoint</vt:lpstr>
      <vt:lpstr>3.1 – Il trattamento economico</vt:lpstr>
      <vt:lpstr>3.2 - Il trattamento economico</vt:lpstr>
      <vt:lpstr>3.3 - Il trattamento economico</vt:lpstr>
      <vt:lpstr>3.4 - Il trattamento economico</vt:lpstr>
      <vt:lpstr>3.5 - Il trattamento economico</vt:lpstr>
      <vt:lpstr>3.6 - Il trattamento economico</vt:lpstr>
      <vt:lpstr>3.7 - Il trattamento economico</vt:lpstr>
      <vt:lpstr>Presentazione standard di PowerPoint</vt:lpstr>
      <vt:lpstr>4.1 – C.c.n.l. personale non dirigente</vt:lpstr>
      <vt:lpstr>4.2 – C.c.n.l. personale non dirigente</vt:lpstr>
      <vt:lpstr>4.3 – C.c.n.l. personale non dirigente</vt:lpstr>
      <vt:lpstr>4.4 – C.c.n.l. personale non dirigente</vt:lpstr>
      <vt:lpstr>4.5 – C.c.n.l. personale non dirigente</vt:lpstr>
      <vt:lpstr>4.6 – C.c.i.d. personale non dirigente</vt:lpstr>
      <vt:lpstr>4.7 – C.c.n.l. dirigenti</vt:lpstr>
      <vt:lpstr>4.8 – C.c.i.d. dirigenti</vt:lpstr>
      <vt:lpstr>Presentazione standard di PowerPoint</vt:lpstr>
      <vt:lpstr> 5.1 - Le parti contraenti</vt:lpstr>
      <vt:lpstr> 5.2 - Le parti contraenti</vt:lpstr>
      <vt:lpstr> 5.3 - Le parti contraenti</vt:lpstr>
      <vt:lpstr> 5.4 - Le fasi</vt:lpstr>
      <vt:lpstr> 5.5 - La fase 1</vt:lpstr>
      <vt:lpstr> 5.6 - La fase 2</vt:lpstr>
      <vt:lpstr> 5.7 - La fase 3</vt:lpstr>
      <vt:lpstr> 5.8 - La fase 4</vt:lpstr>
      <vt:lpstr> 5.9 - La fase 4</vt:lpstr>
      <vt:lpstr> 5.10 - La fase 4</vt:lpstr>
      <vt:lpstr> 5.11 - La fase 5</vt:lpstr>
      <vt:lpstr> 5.12 - La fase 6</vt:lpstr>
      <vt:lpstr> 5.13 - L'iter - Le fasi</vt:lpstr>
      <vt:lpstr> 5.14 - L'iter - Le fasi</vt:lpstr>
      <vt:lpstr> 5.15 - L'iter - Le fasi</vt:lpstr>
      <vt:lpstr>Presentazione standard di PowerPoint</vt:lpstr>
      <vt:lpstr> 6.1 - Fonti</vt:lpstr>
      <vt:lpstr>6.2 - Fonti</vt:lpstr>
      <vt:lpstr> 6.3 - Il controllo contabile</vt:lpstr>
      <vt:lpstr> 6.4 - Il controllo contabile</vt:lpstr>
      <vt:lpstr> 6.5 - Il controllo contabile</vt:lpstr>
      <vt:lpstr> 6.6 - Il controllo contabile</vt:lpstr>
      <vt:lpstr>6.7 - Il controllo trasversale</vt:lpstr>
      <vt:lpstr>6.8 - Il controllo trasversale</vt:lpstr>
      <vt:lpstr>6.9 - Il controllo trasversale</vt:lpstr>
      <vt:lpstr>6.10 - Il controllo trasversale</vt:lpstr>
      <vt:lpstr>6.11 - Il controllo trasversale</vt:lpstr>
      <vt:lpstr>6.12 - Il controllo trasversale</vt:lpstr>
      <vt:lpstr>6.13 - Il controllo trasversale</vt:lpstr>
      <vt:lpstr>Presentazione standard di PowerPoint</vt:lpstr>
      <vt:lpstr>7.1 - Fondi e trattamento accessorio</vt:lpstr>
      <vt:lpstr>7.2 - Fondi e trattamento accessorio</vt:lpstr>
      <vt:lpstr>7.3 - Fondi e trattamento accessorio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Ordinamento enti locali</dc:title>
  <dc:creator>pc</dc:creator>
  <cp:lastModifiedBy>Utente</cp:lastModifiedBy>
  <cp:revision>360</cp:revision>
  <dcterms:created xsi:type="dcterms:W3CDTF">2021-03-14T08:25:18Z</dcterms:created>
  <dcterms:modified xsi:type="dcterms:W3CDTF">2024-04-16T10:15:43Z</dcterms:modified>
</cp:coreProperties>
</file>